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7" r:id="rId4"/>
    <p:sldId id="268" r:id="rId5"/>
    <p:sldId id="26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FC833-8CE0-4CC4-A0C9-FD00F615E7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Buying an EV in Quebec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5F863-5CF9-48F4-B253-10E68BE507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And Installing a Charger…</a:t>
            </a:r>
          </a:p>
        </p:txBody>
      </p:sp>
    </p:spTree>
    <p:extLst>
      <p:ext uri="{BB962C8B-B14F-4D97-AF65-F5344CB8AC3E}">
        <p14:creationId xmlns:p14="http://schemas.microsoft.com/office/powerpoint/2010/main" val="3860392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ss, outdoor, board, water&#10;&#10;Description automatically generated">
            <a:extLst>
              <a:ext uri="{FF2B5EF4-FFF2-40B4-BE49-F238E27FC236}">
                <a16:creationId xmlns:a16="http://schemas.microsoft.com/office/drawing/2014/main" id="{8AEF93BB-4A2A-4980-A9E3-68EB72334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33475" y="828674"/>
            <a:ext cx="5181600" cy="5181600"/>
          </a:xfrm>
          <a:prstGeom prst="rect">
            <a:avLst/>
          </a:prstGeom>
        </p:spPr>
      </p:pic>
      <p:pic>
        <p:nvPicPr>
          <p:cNvPr id="11" name="Picture 10" descr="A bench next to a tree&#10;&#10;Description automatically generated">
            <a:extLst>
              <a:ext uri="{FF2B5EF4-FFF2-40B4-BE49-F238E27FC236}">
                <a16:creationId xmlns:a16="http://schemas.microsoft.com/office/drawing/2014/main" id="{A2A67FD0-EAA3-4E60-A7AC-E27DEB7CE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62723" y="828673"/>
            <a:ext cx="5181601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33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ellphone, phone, camera, table&#10;&#10;Description automatically generated">
            <a:extLst>
              <a:ext uri="{FF2B5EF4-FFF2-40B4-BE49-F238E27FC236}">
                <a16:creationId xmlns:a16="http://schemas.microsoft.com/office/drawing/2014/main" id="{73CF136D-0109-45E4-B8D6-4F843B5FF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05" y="695325"/>
            <a:ext cx="11167589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4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995B65-F8F2-4CEE-949F-EB5BE52B6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71" y="733425"/>
            <a:ext cx="10838519" cy="553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9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6890-6ED3-4C34-B5EB-B77FE8C7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1800224"/>
            <a:ext cx="6076950" cy="1724025"/>
          </a:xfrm>
        </p:spPr>
        <p:txBody>
          <a:bodyPr>
            <a:normAutofit fontScale="90000"/>
          </a:bodyPr>
          <a:lstStyle/>
          <a:p>
            <a:r>
              <a:rPr lang="en-CA" dirty="0"/>
              <a:t>40 A circuit breaker</a:t>
            </a:r>
            <a:br>
              <a:rPr lang="en-CA" dirty="0"/>
            </a:br>
            <a:r>
              <a:rPr lang="en-CA" dirty="0"/>
              <a:t>Hopefully you don’t need a service upgrade…</a:t>
            </a:r>
          </a:p>
        </p:txBody>
      </p:sp>
      <p:pic>
        <p:nvPicPr>
          <p:cNvPr id="5" name="Picture 4" descr="A picture containing indoor, sitting, train, table&#10;&#10;Description automatically generated">
            <a:extLst>
              <a:ext uri="{FF2B5EF4-FFF2-40B4-BE49-F238E27FC236}">
                <a16:creationId xmlns:a16="http://schemas.microsoft.com/office/drawing/2014/main" id="{610C46E7-31A7-4547-8FD9-5610F03CB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9584"/>
          <a:stretch/>
        </p:blipFill>
        <p:spPr>
          <a:xfrm rot="5400000">
            <a:off x="6725433" y="703464"/>
            <a:ext cx="5403058" cy="503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24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9FFC2-FEB2-47A8-A838-8BD49F3B8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Quebec?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D978-3406-4F8F-81AA-D72610D4E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100" y="2657476"/>
            <a:ext cx="9601200" cy="2028825"/>
          </a:xfrm>
        </p:spPr>
        <p:txBody>
          <a:bodyPr>
            <a:normAutofit/>
          </a:bodyPr>
          <a:lstStyle/>
          <a:p>
            <a:r>
              <a:rPr lang="en-CA" sz="2400" dirty="0"/>
              <a:t>Federal and provincial rebates total $12,000 on new EV’s</a:t>
            </a:r>
          </a:p>
          <a:p>
            <a:pPr lvl="1"/>
            <a:r>
              <a:rPr lang="en-CA" sz="2400" dirty="0"/>
              <a:t>This tends to reduce the price of used EV’s</a:t>
            </a:r>
          </a:p>
          <a:p>
            <a:r>
              <a:rPr lang="en-CA" sz="2400" dirty="0"/>
              <a:t>There are a lot of EV’s on the road in Quebec, so there are also more for sale used.</a:t>
            </a:r>
          </a:p>
        </p:txBody>
      </p:sp>
    </p:spTree>
    <p:extLst>
      <p:ext uri="{BB962C8B-B14F-4D97-AF65-F5344CB8AC3E}">
        <p14:creationId xmlns:p14="http://schemas.microsoft.com/office/powerpoint/2010/main" val="3340808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E381103C-184E-4D96-8EE1-7EB4DD2F4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06" y="1046644"/>
            <a:ext cx="11072812" cy="4921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7B3F31-FD0B-4F4E-BABC-CF67D34C5AE3}"/>
              </a:ext>
            </a:extLst>
          </p:cNvPr>
          <p:cNvSpPr txBox="1"/>
          <p:nvPr/>
        </p:nvSpPr>
        <p:spPr>
          <a:xfrm>
            <a:off x="885037" y="319439"/>
            <a:ext cx="12667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58,600 km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04D16A-B51F-4494-8867-43EE4D15CC2A}"/>
              </a:ext>
            </a:extLst>
          </p:cNvPr>
          <p:cNvCxnSpPr>
            <a:cxnSpLocks/>
          </p:cNvCxnSpPr>
          <p:nvPr/>
        </p:nvCxnSpPr>
        <p:spPr>
          <a:xfrm>
            <a:off x="1518406" y="688771"/>
            <a:ext cx="201337" cy="8883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505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9D23E00-4CD0-40CA-ACBC-95BFEAFA3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70" y="1123950"/>
            <a:ext cx="11043717" cy="5472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139968-0D88-49F1-93FE-B2C659D98ED0}"/>
              </a:ext>
            </a:extLst>
          </p:cNvPr>
          <p:cNvSpPr txBox="1"/>
          <p:nvPr/>
        </p:nvSpPr>
        <p:spPr>
          <a:xfrm>
            <a:off x="751687" y="424214"/>
            <a:ext cx="12667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37,614 km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898F6B-4D9D-462B-BAD0-3132F90A0E0A}"/>
              </a:ext>
            </a:extLst>
          </p:cNvPr>
          <p:cNvCxnSpPr>
            <a:cxnSpLocks/>
          </p:cNvCxnSpPr>
          <p:nvPr/>
        </p:nvCxnSpPr>
        <p:spPr>
          <a:xfrm>
            <a:off x="1385056" y="793546"/>
            <a:ext cx="201337" cy="8883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425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907216A8-3115-4057-A487-996C422BC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13" y="1514475"/>
            <a:ext cx="11028874" cy="4843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AB4C72-9825-44AB-889B-03C91E49BC76}"/>
              </a:ext>
            </a:extLst>
          </p:cNvPr>
          <p:cNvSpPr txBox="1"/>
          <p:nvPr/>
        </p:nvSpPr>
        <p:spPr>
          <a:xfrm>
            <a:off x="986913" y="862364"/>
            <a:ext cx="12667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49,263 km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723CF9-D7B0-41FD-B3EB-CD98E648E74F}"/>
              </a:ext>
            </a:extLst>
          </p:cNvPr>
          <p:cNvCxnSpPr>
            <a:cxnSpLocks/>
          </p:cNvCxnSpPr>
          <p:nvPr/>
        </p:nvCxnSpPr>
        <p:spPr>
          <a:xfrm>
            <a:off x="1620282" y="1231696"/>
            <a:ext cx="201337" cy="8883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099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B29A-1E4B-42D8-8703-62641DB6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Rule: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3165-A23D-4B68-A373-619A82827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 Quebec EV has to be licensed on the road for at least one year before it can be sold used.  This prevents quick ‘flipping’ of cars out of province.</a:t>
            </a:r>
          </a:p>
          <a:p>
            <a:pPr lvl="1"/>
            <a:r>
              <a:rPr lang="en-CA" dirty="0"/>
              <a:t>Unknown: how is this rule enforced?  If sold earlier, probably somebody has to pay back the rebate…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3037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5A6FB-15EA-4EB6-A749-6C9F67900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266700"/>
            <a:ext cx="2886075" cy="752475"/>
          </a:xfrm>
        </p:spPr>
        <p:txBody>
          <a:bodyPr/>
          <a:lstStyle/>
          <a:p>
            <a:r>
              <a:rPr lang="en-CA" dirty="0"/>
              <a:t>Licensing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57D3F-C030-4192-8B8D-A205445A1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0" y="1123950"/>
            <a:ext cx="9601200" cy="5638800"/>
          </a:xfrm>
        </p:spPr>
        <p:txBody>
          <a:bodyPr>
            <a:normAutofit lnSpcReduction="10000"/>
          </a:bodyPr>
          <a:lstStyle/>
          <a:p>
            <a:r>
              <a:rPr lang="en-CA" dirty="0"/>
              <a:t>Dealers in Quebec can issue a transfer permit that you post in the back window instead of a license plate.  This is a Quebec government document, but the dealers can issue them without going to a license office.</a:t>
            </a:r>
          </a:p>
          <a:p>
            <a:r>
              <a:rPr lang="en-CA" dirty="0"/>
              <a:t>With your transfer permit, you can drive the car home to Ontario.</a:t>
            </a:r>
          </a:p>
          <a:p>
            <a:r>
              <a:rPr lang="en-CA" dirty="0"/>
              <a:t>With the VIN# for the car, you can get insurance even though it is not licensed yet</a:t>
            </a:r>
          </a:p>
          <a:p>
            <a:r>
              <a:rPr lang="en-CA" dirty="0"/>
              <a:t>To get an Ontario license plate you need to get the car safety checked by an Ontario mechanic (I paid $100 tax included).</a:t>
            </a:r>
          </a:p>
          <a:p>
            <a:r>
              <a:rPr lang="en-CA" dirty="0"/>
              <a:t>Private sale in Gatineau: try to have the owner drive the car to a license office in Ottawa, where you close the deal in the parking lot.  You then go in and get a temporary Ontario permit that allows you to drive the car until you get the safety done.</a:t>
            </a:r>
          </a:p>
          <a:p>
            <a:r>
              <a:rPr lang="en-CA" dirty="0"/>
              <a:t>Private sale far from the border (like Montreal) I’m not exactly sure.</a:t>
            </a:r>
          </a:p>
          <a:p>
            <a:pPr lvl="1"/>
            <a:r>
              <a:rPr lang="en-CA" dirty="0"/>
              <a:t>Get a temp permit from a Quebec license office?</a:t>
            </a:r>
          </a:p>
          <a:p>
            <a:pPr lvl="1"/>
            <a:r>
              <a:rPr lang="en-CA" dirty="0"/>
              <a:t>Get a temp permit from Ontario, but you need the ownership document to do this.</a:t>
            </a:r>
          </a:p>
          <a:p>
            <a:pPr lvl="1"/>
            <a:r>
              <a:rPr lang="en-CA" dirty="0"/>
              <a:t>Put any Ontario plate on the car in Quebec and drive it home (risk a fine if you get stopped for some reason). But get it insured for sure…</a:t>
            </a:r>
          </a:p>
        </p:txBody>
      </p:sp>
    </p:spTree>
    <p:extLst>
      <p:ext uri="{BB962C8B-B14F-4D97-AF65-F5344CB8AC3E}">
        <p14:creationId xmlns:p14="http://schemas.microsoft.com/office/powerpoint/2010/main" val="3710548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3517-A883-4EAB-80A8-2CEBC7FE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Sales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6B9E0-866A-4E0E-8154-55E92579D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71625"/>
            <a:ext cx="9601200" cy="4838700"/>
          </a:xfrm>
        </p:spPr>
        <p:txBody>
          <a:bodyPr>
            <a:normAutofit lnSpcReduction="10000"/>
          </a:bodyPr>
          <a:lstStyle/>
          <a:p>
            <a:r>
              <a:rPr lang="en-CA" dirty="0"/>
              <a:t>Scenario 1</a:t>
            </a:r>
          </a:p>
          <a:p>
            <a:pPr lvl="1"/>
            <a:r>
              <a:rPr lang="en-CA" dirty="0"/>
              <a:t>My Gatineau dealer also has an Ottawa store and so they charged me Ontario tax when I bought the car.  At the license office, the bill of sale proved this, and I was not charged Ontario tax again.</a:t>
            </a:r>
          </a:p>
          <a:p>
            <a:r>
              <a:rPr lang="en-CA" dirty="0"/>
              <a:t>Scenario 2</a:t>
            </a:r>
          </a:p>
          <a:p>
            <a:pPr lvl="1"/>
            <a:r>
              <a:rPr lang="en-CA" dirty="0"/>
              <a:t>The Quebec dealer charges no tax.  You will pay Ontario sales tax when you get a license plate, based on the value of the car as shown on the bill of sale</a:t>
            </a:r>
          </a:p>
          <a:p>
            <a:r>
              <a:rPr lang="en-CA" dirty="0"/>
              <a:t>Scenario 3 Private Sale</a:t>
            </a:r>
          </a:p>
          <a:p>
            <a:pPr lvl="1"/>
            <a:r>
              <a:rPr lang="en-CA" dirty="0"/>
              <a:t>You get a written bill of sale from the seller showing the price paid and the ownership slip, signed over to you.  You will pay Ontario tax when you license the vehicle.</a:t>
            </a:r>
          </a:p>
          <a:p>
            <a:r>
              <a:rPr lang="en-CA" dirty="0"/>
              <a:t>Scenario 4 (yuk)</a:t>
            </a:r>
          </a:p>
          <a:p>
            <a:pPr lvl="1"/>
            <a:r>
              <a:rPr lang="en-CA" dirty="0"/>
              <a:t>You get charged Quebec tax by a Quebec dealer and then later get a refund somehow, upon proving that the car was exported out of Quebec.</a:t>
            </a:r>
          </a:p>
        </p:txBody>
      </p:sp>
    </p:spTree>
    <p:extLst>
      <p:ext uri="{BB962C8B-B14F-4D97-AF65-F5344CB8AC3E}">
        <p14:creationId xmlns:p14="http://schemas.microsoft.com/office/powerpoint/2010/main" val="1414453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 parked on the side of a dirt field&#10;&#10;Description automatically generated">
            <a:extLst>
              <a:ext uri="{FF2B5EF4-FFF2-40B4-BE49-F238E27FC236}">
                <a16:creationId xmlns:a16="http://schemas.microsoft.com/office/drawing/2014/main" id="{C74D27E8-8BCC-4F31-B545-5981D7D00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104774"/>
            <a:ext cx="8750299" cy="6562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912BDF-47E1-47AF-85AC-839EF00B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781050"/>
            <a:ext cx="3171825" cy="8572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CA" dirty="0"/>
              <a:t>My Charger</a:t>
            </a:r>
          </a:p>
        </p:txBody>
      </p:sp>
    </p:spTree>
    <p:extLst>
      <p:ext uri="{BB962C8B-B14F-4D97-AF65-F5344CB8AC3E}">
        <p14:creationId xmlns:p14="http://schemas.microsoft.com/office/powerpoint/2010/main" val="731689251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83</TotalTime>
  <Words>515</Words>
  <Application>Microsoft Office PowerPoint</Application>
  <PresentationFormat>Widescreen</PresentationFormat>
  <Paragraphs>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Franklin Gothic Book</vt:lpstr>
      <vt:lpstr>Crop</vt:lpstr>
      <vt:lpstr>Buying an EV in Quebec</vt:lpstr>
      <vt:lpstr>Why Quebec?</vt:lpstr>
      <vt:lpstr>PowerPoint Presentation</vt:lpstr>
      <vt:lpstr>PowerPoint Presentation</vt:lpstr>
      <vt:lpstr>PowerPoint Presentation</vt:lpstr>
      <vt:lpstr>The Rule:</vt:lpstr>
      <vt:lpstr>Licensing</vt:lpstr>
      <vt:lpstr>Sales Tax</vt:lpstr>
      <vt:lpstr>My Charger</vt:lpstr>
      <vt:lpstr>PowerPoint Presentation</vt:lpstr>
      <vt:lpstr>PowerPoint Presentation</vt:lpstr>
      <vt:lpstr>PowerPoint Presentation</vt:lpstr>
      <vt:lpstr>40 A circuit breaker Hopefully you don’t need a service upgrade…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Buying an EV in Quebec</dc:title>
  <dc:creator>Ian Kilborn</dc:creator>
  <cp:lastModifiedBy>Ian Kilborn</cp:lastModifiedBy>
  <cp:revision>8</cp:revision>
  <dcterms:created xsi:type="dcterms:W3CDTF">2020-07-01T13:53:29Z</dcterms:created>
  <dcterms:modified xsi:type="dcterms:W3CDTF">2020-07-01T15:16:38Z</dcterms:modified>
</cp:coreProperties>
</file>