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3" r:id="rId6"/>
    <p:sldId id="268" r:id="rId7"/>
    <p:sldId id="261" r:id="rId8"/>
    <p:sldId id="266" r:id="rId9"/>
    <p:sldId id="265" r:id="rId10"/>
    <p:sldId id="284" r:id="rId11"/>
    <p:sldId id="267" r:id="rId12"/>
    <p:sldId id="285" r:id="rId13"/>
    <p:sldId id="264" r:id="rId14"/>
    <p:sldId id="269" r:id="rId15"/>
    <p:sldId id="275" r:id="rId16"/>
    <p:sldId id="276" r:id="rId17"/>
    <p:sldId id="281" r:id="rId18"/>
    <p:sldId id="282" r:id="rId19"/>
    <p:sldId id="277" r:id="rId20"/>
    <p:sldId id="278" r:id="rId21"/>
    <p:sldId id="279" r:id="rId22"/>
    <p:sldId id="270" r:id="rId23"/>
    <p:sldId id="283" r:id="rId24"/>
    <p:sldId id="280" r:id="rId25"/>
    <p:sldId id="286" r:id="rId26"/>
    <p:sldId id="287" r:id="rId27"/>
    <p:sldId id="289" r:id="rId28"/>
    <p:sldId id="288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3FCAA-AFAB-4863-BFBD-8A0447922A3C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8069C-FD94-425A-BD85-B65B0D0153E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5</a:t>
            </a:r>
            <a:r>
              <a:rPr lang="en-CA" baseline="0" dirty="0" smtClean="0"/>
              <a:t> years in the business; attended Home shows, farm shows, common problem is people have not been looking at their energy bills , they just pay them some by direct payment out of their current account….many say they are too busy working to make the money to pay the bills; don’t have time to think BUT lately it has changed to anger at the cost in creases they are seeing.  They are looking for someone to blame and </a:t>
            </a:r>
            <a:r>
              <a:rPr lang="en-CA" baseline="0" dirty="0" err="1" smtClean="0"/>
              <a:t>thjey</a:t>
            </a:r>
            <a:r>
              <a:rPr lang="en-CA" baseline="0" dirty="0" smtClean="0"/>
              <a:t> cannot touch Hydro one, but they can show their distrust when they vote.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8069C-FD94-425A-BD85-B65B0D0153E5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Comment on fridge usage 700kw/yr;</a:t>
            </a:r>
            <a:r>
              <a:rPr lang="en-CA" baseline="0" dirty="0" smtClean="0"/>
              <a:t>  replacement of old furnaces ; replacement of water heaters.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8069C-FD94-425A-BD85-B65B0D0153E5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Our </a:t>
            </a:r>
            <a:r>
              <a:rPr lang="en-CA" dirty="0" err="1" smtClean="0"/>
              <a:t>Gvt</a:t>
            </a:r>
            <a:r>
              <a:rPr lang="en-CA" baseline="0" dirty="0" smtClean="0"/>
              <a:t>  says that close to 65% of energy usage in the average </a:t>
            </a:r>
            <a:r>
              <a:rPr lang="en-CA" baseline="0" dirty="0" err="1" smtClean="0"/>
              <a:t>Cdn</a:t>
            </a:r>
            <a:r>
              <a:rPr lang="en-CA" baseline="0" dirty="0" smtClean="0"/>
              <a:t> home is consumed for AIR and Water heating. As much as 30% for water.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8069C-FD94-425A-BD85-B65B0D0153E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Depending</a:t>
            </a:r>
            <a:r>
              <a:rPr lang="en-CA" baseline="0" dirty="0" smtClean="0"/>
              <a:t> upon the size of the installation, Solar sheet panels can capture up to 14 BTUs /day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8069C-FD94-425A-BD85-B65B0D0153E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Total reduction over 6 winter </a:t>
            </a:r>
            <a:r>
              <a:rPr lang="en-CA" dirty="0" err="1" smtClean="0"/>
              <a:t>mths</a:t>
            </a:r>
            <a:r>
              <a:rPr lang="en-CA" dirty="0" smtClean="0"/>
              <a:t>, Nov to April  1,400kWh  ;</a:t>
            </a:r>
            <a:r>
              <a:rPr lang="en-CA" baseline="0" dirty="0" smtClean="0"/>
              <a:t> </a:t>
            </a:r>
            <a:r>
              <a:rPr lang="en-CA" dirty="0" smtClean="0"/>
              <a:t> more</a:t>
            </a:r>
            <a:r>
              <a:rPr lang="en-CA" baseline="0" dirty="0" smtClean="0"/>
              <a:t> sun in Summer so 3,000kWh rating is achieved with 2 people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8069C-FD94-425A-BD85-B65B0D0153E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If the client does not want to do it, I offer to do the analysis of their My Account and their</a:t>
            </a:r>
            <a:r>
              <a:rPr lang="en-CA" baseline="0" dirty="0" smtClean="0"/>
              <a:t> Hydro Bills for them.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8069C-FD94-425A-BD85-B65B0D0153E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8164-0C8A-46B1-99A9-F1BAA0D89D5A}" type="datetimeFigureOut">
              <a:rPr lang="en-CA" smtClean="0"/>
              <a:pPr/>
              <a:t>12/01/2017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D1E34-B456-438B-8E6B-E10247E6697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Managing Energy Costs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Making it less complicated for people to understand renewable energy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863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Solar Thermal Domestic Water Heating</a:t>
            </a:r>
            <a:br>
              <a:rPr lang="en-CA" sz="2800" dirty="0" smtClean="0"/>
            </a:br>
            <a:r>
              <a:rPr lang="en-CA" sz="2400" dirty="0" smtClean="0"/>
              <a:t>( </a:t>
            </a:r>
            <a:r>
              <a:rPr lang="en-CA" sz="2000" dirty="0" smtClean="0"/>
              <a:t>example of 2 person family –detached 1500 </a:t>
            </a:r>
            <a:r>
              <a:rPr lang="en-CA" sz="2000" dirty="0" err="1" smtClean="0"/>
              <a:t>SqFt</a:t>
            </a:r>
            <a:r>
              <a:rPr lang="en-CA" sz="2000" dirty="0" smtClean="0"/>
              <a:t> home)       </a:t>
            </a:r>
            <a:endParaRPr lang="en-CA" sz="2000" dirty="0"/>
          </a:p>
        </p:txBody>
      </p:sp>
      <p:pic>
        <p:nvPicPr>
          <p:cNvPr id="8194" name="Picture 2" descr="C:\Users\Owner\Desktop\File Folder for Presentation Material\Charts on Solar Thermal Hot Water\Energy Savings from STHW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995" y="1600201"/>
            <a:ext cx="718401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7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1" dirty="0"/>
              <a:t>The SB64-9PV has the highest Energy Rating of all CSA certified systems in Canada</a:t>
            </a:r>
            <a:r>
              <a:rPr lang="en-CA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800100" y="1484784"/>
          <a:ext cx="7543800" cy="4858866"/>
        </p:xfrm>
        <a:graphic>
          <a:graphicData uri="http://schemas.openxmlformats.org/presentationml/2006/ole">
            <p:oleObj spid="_x0000_s10242" name="Acrobat Document" r:id="rId3" imgW="7543732" imgH="5829300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Solar Thermal Water Heating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Ontario Provincial Government</a:t>
            </a:r>
          </a:p>
          <a:p>
            <a:r>
              <a:rPr lang="en-CA" sz="2400" dirty="0" err="1"/>
              <a:t>SaveOnEnergy</a:t>
            </a:r>
            <a:r>
              <a:rPr lang="en-CA" sz="2400" dirty="0"/>
              <a:t> Program</a:t>
            </a:r>
          </a:p>
          <a:p>
            <a:r>
              <a:rPr lang="en-CA" sz="2400" dirty="0"/>
              <a:t>For Single Family Residential Home Owners, INCENTIVES for investing in Solar Thermal Hot Water Heating  ceased in 2014. It continued for commercial, small business, agriculture, and Multi-Family buildings like Apartments /Condos. </a:t>
            </a:r>
          </a:p>
          <a:p>
            <a:r>
              <a:rPr lang="en-CA" sz="2400" dirty="0" smtClean="0"/>
              <a:t>Why is it not still going……….when close to 30% of households in Ontario heat domestic hot water with electricity.</a:t>
            </a:r>
          </a:p>
          <a:p>
            <a:r>
              <a:rPr lang="en-CA" sz="2400" dirty="0" smtClean="0"/>
              <a:t>Even 30% of 30% making a reduction of  30% in their consumption of electricity would a sizeably</a:t>
            </a:r>
            <a:r>
              <a:rPr lang="en-CA" sz="2400" dirty="0"/>
              <a:t> </a:t>
            </a:r>
            <a:r>
              <a:rPr lang="en-CA" sz="2400" dirty="0" smtClean="0"/>
              <a:t>demand reduction in electricity in the province.</a:t>
            </a:r>
            <a:endParaRPr lang="en-CA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Self Generation of Electricity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Current population feelings across Ontario</a:t>
            </a:r>
          </a:p>
          <a:p>
            <a:pPr lvl="1"/>
            <a:r>
              <a:rPr lang="en-CA" dirty="0" smtClean="0"/>
              <a:t>How can I get off the grid ?</a:t>
            </a:r>
          </a:p>
          <a:p>
            <a:pPr lvl="1"/>
            <a:r>
              <a:rPr lang="en-CA" dirty="0" smtClean="0"/>
              <a:t>Or how can I reduce my Hydro bill ?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Where do I start  ?</a:t>
            </a:r>
          </a:p>
          <a:p>
            <a:pPr lvl="1"/>
            <a:r>
              <a:rPr lang="en-CA" dirty="0" smtClean="0"/>
              <a:t>First thing is to rate and document every electrical load in the home or business.</a:t>
            </a:r>
          </a:p>
          <a:p>
            <a:pPr>
              <a:buNone/>
            </a:pPr>
            <a:r>
              <a:rPr lang="en-CA" dirty="0" smtClean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Measuring and Logging the Electrical Loads.</a:t>
            </a:r>
            <a:endParaRPr lang="en-CA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211" y="1600201"/>
            <a:ext cx="40095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wner\Desktop\File Folder for Presentation Material\Measure or Rate Electrical Lo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228" y="0"/>
            <a:ext cx="6075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863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Self Generation of Electricity</a:t>
            </a:r>
            <a:br>
              <a:rPr lang="en-CA" sz="2800" dirty="0" smtClean="0"/>
            </a:br>
            <a:r>
              <a:rPr lang="en-CA" sz="2800" dirty="0" smtClean="0"/>
              <a:t>“</a:t>
            </a:r>
            <a:r>
              <a:rPr lang="en-CA" sz="2000" i="1" dirty="0" smtClean="0"/>
              <a:t>Before you Generate, you have to Educate”</a:t>
            </a:r>
            <a:endParaRPr lang="en-CA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Pay attention to your monthly Hydro Bill</a:t>
            </a:r>
          </a:p>
          <a:p>
            <a:pPr lvl="1"/>
            <a:r>
              <a:rPr lang="en-CA" dirty="0" smtClean="0"/>
              <a:t>Look at it every month</a:t>
            </a:r>
          </a:p>
          <a:p>
            <a:pPr lvl="1"/>
            <a:r>
              <a:rPr lang="en-CA" dirty="0" smtClean="0"/>
              <a:t>Make a graph of the breakdown of the items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Set up </a:t>
            </a:r>
            <a:r>
              <a:rPr lang="en-CA" dirty="0" err="1" smtClean="0"/>
              <a:t>MyAccount</a:t>
            </a:r>
            <a:r>
              <a:rPr lang="en-CA" dirty="0" smtClean="0"/>
              <a:t> on the Hydro one website</a:t>
            </a:r>
          </a:p>
          <a:p>
            <a:pPr lvl="1"/>
            <a:r>
              <a:rPr lang="en-CA" dirty="0" smtClean="0"/>
              <a:t>Check last month and compare with Hydro Bill</a:t>
            </a:r>
          </a:p>
          <a:p>
            <a:pPr lvl="1"/>
            <a:r>
              <a:rPr lang="en-CA" dirty="0" smtClean="0"/>
              <a:t>If you run a hot tub or any heavy </a:t>
            </a:r>
            <a:r>
              <a:rPr lang="en-CA" dirty="0" err="1" smtClean="0"/>
              <a:t>applioance</a:t>
            </a:r>
            <a:r>
              <a:rPr lang="en-CA" dirty="0" smtClean="0"/>
              <a:t>, check the daily effect on your my account.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Establish what the client has already done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2400" dirty="0" smtClean="0"/>
              <a:t>R Values :    insulation in basement, building walls and attic.</a:t>
            </a:r>
          </a:p>
          <a:p>
            <a:pPr>
              <a:buNone/>
            </a:pPr>
            <a:r>
              <a:rPr lang="en-CA" sz="2400" dirty="0" smtClean="0"/>
              <a:t>Windows:  double OR  triple glazing of windows.</a:t>
            </a:r>
          </a:p>
          <a:p>
            <a:pPr>
              <a:buNone/>
            </a:pPr>
            <a:r>
              <a:rPr lang="en-CA" sz="2400" dirty="0" smtClean="0"/>
              <a:t>Air Leaks:   caulking around all windows , doors etc.</a:t>
            </a:r>
          </a:p>
          <a:p>
            <a:pPr>
              <a:buNone/>
            </a:pPr>
            <a:r>
              <a:rPr lang="en-CA" sz="2400" dirty="0" smtClean="0"/>
              <a:t>Lighting :    conversion of all lighting to LED</a:t>
            </a:r>
          </a:p>
          <a:p>
            <a:pPr>
              <a:buNone/>
            </a:pPr>
            <a:r>
              <a:rPr lang="en-CA" sz="2400" dirty="0"/>
              <a:t>E</a:t>
            </a:r>
            <a:r>
              <a:rPr lang="en-CA" sz="2400" dirty="0" smtClean="0"/>
              <a:t>fficiency of appliances:  fridges / freezers; clothes driers etc.</a:t>
            </a:r>
          </a:p>
          <a:p>
            <a:pPr>
              <a:buNone/>
            </a:pPr>
            <a:r>
              <a:rPr lang="en-CA" sz="2400" dirty="0"/>
              <a:t>E</a:t>
            </a:r>
            <a:r>
              <a:rPr lang="en-CA" sz="2400" dirty="0" smtClean="0"/>
              <a:t>fficiency of water heater and furnace</a:t>
            </a:r>
          </a:p>
          <a:p>
            <a:pPr>
              <a:buNone/>
            </a:pPr>
            <a:r>
              <a:rPr lang="en-CA" sz="2000" dirty="0" smtClean="0"/>
              <a:t>Age of the Property:</a:t>
            </a:r>
            <a:endParaRPr lang="en-CA" sz="2000" dirty="0"/>
          </a:p>
          <a:p>
            <a:pPr>
              <a:buNone/>
            </a:pPr>
            <a:r>
              <a:rPr lang="en-CA" sz="2000" dirty="0" smtClean="0"/>
              <a:t>Homes over 50 years : many need significant upgrade – all of the above</a:t>
            </a:r>
          </a:p>
          <a:p>
            <a:pPr>
              <a:buNone/>
            </a:pPr>
            <a:r>
              <a:rPr lang="en-CA" sz="2000" dirty="0" smtClean="0"/>
              <a:t>Homes 20 -50 : need incremental upgrading on many of above.</a:t>
            </a:r>
            <a:endParaRPr lang="en-CA" sz="2000" dirty="0"/>
          </a:p>
          <a:p>
            <a:pPr>
              <a:buNone/>
            </a:pPr>
            <a:r>
              <a:rPr lang="en-CA" sz="2000" dirty="0" smtClean="0"/>
              <a:t>Homes 10 – 20 : need to look closely at appliance efficiencies</a:t>
            </a:r>
          </a:p>
          <a:p>
            <a:pPr>
              <a:buNone/>
            </a:pPr>
            <a:r>
              <a:rPr lang="en-CA" sz="2000" dirty="0" smtClean="0"/>
              <a:t>Homes &lt; 10 :  LED lighting ; start monitoring and measuring all electrical units.</a:t>
            </a:r>
            <a:endParaRPr lang="en-CA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wner\Desktop\File Folder for Presentation Material\Tracking Electricity Consumption Monthly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Investment Options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err="1" smtClean="0"/>
              <a:t>MiroFit</a:t>
            </a:r>
            <a:r>
              <a:rPr lang="en-CA" sz="2400" dirty="0" smtClean="0"/>
              <a:t> for residential;  FIT for commercial</a:t>
            </a:r>
          </a:p>
          <a:p>
            <a:pPr lvl="1"/>
            <a:r>
              <a:rPr lang="en-CA" dirty="0" smtClean="0"/>
              <a:t> </a:t>
            </a:r>
            <a:r>
              <a:rPr lang="en-CA" sz="2000" dirty="0" smtClean="0"/>
              <a:t>good options from 2009 – 2014…???</a:t>
            </a:r>
          </a:p>
          <a:p>
            <a:pPr lvl="1"/>
            <a:r>
              <a:rPr lang="en-CA" sz="2000" dirty="0"/>
              <a:t>a</a:t>
            </a:r>
            <a:r>
              <a:rPr lang="en-CA" sz="2000" dirty="0" smtClean="0"/>
              <a:t>s grid parity approaches, generation for own usage becomes competitive.</a:t>
            </a:r>
          </a:p>
          <a:p>
            <a:r>
              <a:rPr lang="en-CA" sz="2400" dirty="0" smtClean="0"/>
              <a:t>Off- Grid </a:t>
            </a:r>
          </a:p>
          <a:p>
            <a:pPr lvl="1"/>
            <a:r>
              <a:rPr lang="en-CA" sz="2000" dirty="0" smtClean="0"/>
              <a:t>requires Battery storage or generator or both</a:t>
            </a:r>
          </a:p>
          <a:p>
            <a:pPr lvl="1"/>
            <a:r>
              <a:rPr lang="en-CA" sz="2000" dirty="0"/>
              <a:t>g</a:t>
            </a:r>
            <a:r>
              <a:rPr lang="en-CA" sz="2000" dirty="0" smtClean="0"/>
              <a:t>ood option in a remote location.</a:t>
            </a:r>
          </a:p>
          <a:p>
            <a:pPr lvl="1"/>
            <a:r>
              <a:rPr lang="en-CA" sz="2000" dirty="0" smtClean="0"/>
              <a:t>a new build requires planning permission to go </a:t>
            </a:r>
            <a:r>
              <a:rPr lang="en-CA" sz="2000" dirty="0" err="1" smtClean="0"/>
              <a:t>offgrid</a:t>
            </a:r>
            <a:r>
              <a:rPr lang="en-CA" sz="2000" dirty="0" smtClean="0"/>
              <a:t>. </a:t>
            </a:r>
          </a:p>
          <a:p>
            <a:r>
              <a:rPr lang="en-CA" sz="2400" dirty="0" smtClean="0"/>
              <a:t>Net Metering – what does it hold for the future.</a:t>
            </a:r>
          </a:p>
          <a:p>
            <a:pPr lvl="1"/>
            <a:r>
              <a:rPr lang="en-CA" sz="2000" dirty="0" smtClean="0"/>
              <a:t>Any type of generation or hybrid mix ; battery storage; rate TOU ?</a:t>
            </a:r>
          </a:p>
          <a:p>
            <a:pPr lvl="1"/>
            <a:r>
              <a:rPr lang="en-CA" sz="2000" dirty="0" smtClean="0"/>
              <a:t>Usage = Generation over 12 months. What Cost ?</a:t>
            </a:r>
            <a:endParaRPr lang="en-CA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Household Consumption of Electricity</a:t>
            </a:r>
            <a:endParaRPr lang="en-CA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631" y="1600201"/>
            <a:ext cx="47887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863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863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wner\Desktop\File Folder for Presentation Material\Turbine Photos\Roof Mounted Small wind Turb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10050" y="-3590925"/>
            <a:ext cx="17564100" cy="1403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Desktop\File Folder for Presentation Material\Turbine Photos\6 Small Wind turbines on cotai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50" y="1581150"/>
            <a:ext cx="7099300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Owner\Desktop\File Folder for Presentation Material\Turbine Photos\Turbines a ST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81675" y="-3752850"/>
            <a:ext cx="20707350" cy="1436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Conservation and Generation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/>
              <a:t>Thought for the future</a:t>
            </a:r>
          </a:p>
          <a:p>
            <a:pPr algn="ctr"/>
            <a:endParaRPr lang="en-CA" dirty="0"/>
          </a:p>
          <a:p>
            <a:pPr algn="ctr"/>
            <a:r>
              <a:rPr lang="en-CA" sz="2800" dirty="0" smtClean="0"/>
              <a:t>What you save in kW hours /day by using STHW heating and eliminating the use of electricity</a:t>
            </a:r>
            <a:endParaRPr lang="en-CA" sz="2800" dirty="0"/>
          </a:p>
          <a:p>
            <a:pPr algn="ctr"/>
            <a:endParaRPr lang="en-CA" sz="2800" dirty="0" smtClean="0"/>
          </a:p>
          <a:p>
            <a:pPr algn="ctr"/>
            <a:r>
              <a:rPr lang="en-CA" sz="2800" dirty="0" smtClean="0"/>
              <a:t>Equals the amount of </a:t>
            </a:r>
            <a:r>
              <a:rPr lang="en-CA" sz="2800" dirty="0" err="1" smtClean="0"/>
              <a:t>kWhours</a:t>
            </a:r>
            <a:r>
              <a:rPr lang="en-CA" sz="2800" dirty="0" smtClean="0"/>
              <a:t> or Electricity to charge your EV and drive 50-60 </a:t>
            </a:r>
            <a:r>
              <a:rPr lang="en-CA" sz="2800" dirty="0" err="1" smtClean="0"/>
              <a:t>kilometers</a:t>
            </a:r>
            <a:r>
              <a:rPr lang="en-CA" sz="2800" dirty="0"/>
              <a:t> </a:t>
            </a:r>
            <a:r>
              <a:rPr lang="en-CA" sz="2800" dirty="0" smtClean="0"/>
              <a:t>every day </a:t>
            </a:r>
            <a:endParaRPr lang="en-CA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Energy Efficiency is a State of Mind.</a:t>
            </a:r>
            <a:endParaRPr lang="en-CA" sz="2400" dirty="0"/>
          </a:p>
        </p:txBody>
      </p:sp>
      <p:pic>
        <p:nvPicPr>
          <p:cNvPr id="7170" name="Picture 2" descr="C:\Users\Owner\Desktop\File Folder for Presentation Material\IMG_4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834356"/>
            <a:ext cx="7077075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Investment in Solar Energy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Harnessing Power of Sun :</a:t>
            </a:r>
          </a:p>
          <a:p>
            <a:r>
              <a:rPr lang="en-CA" sz="2000" dirty="0" smtClean="0"/>
              <a:t> Thermal energy transfer to heat AIR ……………. 50% Efficient</a:t>
            </a:r>
          </a:p>
          <a:p>
            <a:r>
              <a:rPr lang="en-CA" sz="2000" dirty="0"/>
              <a:t> </a:t>
            </a:r>
            <a:r>
              <a:rPr lang="en-CA" sz="2000" dirty="0" smtClean="0"/>
              <a:t>Thermal energy transfer to heat WATER……….. 60% Efficient</a:t>
            </a:r>
          </a:p>
          <a:p>
            <a:r>
              <a:rPr lang="en-CA" sz="2000" dirty="0"/>
              <a:t> </a:t>
            </a:r>
            <a:r>
              <a:rPr lang="en-CA" sz="2000" dirty="0" smtClean="0"/>
              <a:t>Converting light energy to electricity …… ………  20 + % Efficient</a:t>
            </a:r>
          </a:p>
          <a:p>
            <a:endParaRPr lang="en-CA" sz="2000" dirty="0"/>
          </a:p>
          <a:p>
            <a:r>
              <a:rPr lang="en-CA" sz="2000" dirty="0" smtClean="0"/>
              <a:t>Home air heating - Solar Sheet heating …………start  at $1500</a:t>
            </a:r>
          </a:p>
          <a:p>
            <a:endParaRPr lang="en-CA" sz="2000" dirty="0"/>
          </a:p>
          <a:p>
            <a:r>
              <a:rPr lang="en-CA" sz="2000" dirty="0" smtClean="0"/>
              <a:t>Solar Thermal Domestics Water Heating ……….start at  $6000</a:t>
            </a:r>
          </a:p>
          <a:p>
            <a:endParaRPr lang="en-CA" sz="2000" dirty="0"/>
          </a:p>
          <a:p>
            <a:r>
              <a:rPr lang="en-CA" sz="2000" dirty="0" smtClean="0"/>
              <a:t>Solar  PV Electricity generation (serious)………..start at $15,000        </a:t>
            </a:r>
            <a:endParaRPr lang="en-CA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Solar Thermal Air Heating</a:t>
            </a:r>
            <a:endParaRPr lang="en-CA" sz="2800" dirty="0"/>
          </a:p>
        </p:txBody>
      </p:sp>
      <p:pic>
        <p:nvPicPr>
          <p:cNvPr id="1026" name="Picture 2" descr="C:\Users\Owner\Desktop\File Folder for Presentation Material\Solar Sheet Technology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707" y="1600201"/>
            <a:ext cx="59905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C:\Users\Owner\Desktop\File Folder for Presentation Material\Residential Customers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56895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Solar Thermal Air Heating</a:t>
            </a:r>
            <a:endParaRPr lang="en-CA" sz="2800" dirty="0"/>
          </a:p>
        </p:txBody>
      </p:sp>
      <p:pic>
        <p:nvPicPr>
          <p:cNvPr id="4098" name="Picture 2" descr="C:\Users\Owner\Desktop\File Folder for Presentation Material\Commercial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9"/>
            <a:ext cx="820891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Solar Thermal Air Heating</a:t>
            </a:r>
            <a:endParaRPr lang="en-CA" sz="2800" dirty="0"/>
          </a:p>
        </p:txBody>
      </p:sp>
      <p:pic>
        <p:nvPicPr>
          <p:cNvPr id="2050" name="Picture 2" descr="C:\Users\Owner\Desktop\File Folder for Presentation Material\EnergyCO2 Savings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268760"/>
            <a:ext cx="784887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Solar Thermal Domestic Water Heating</a:t>
            </a:r>
            <a:endParaRPr lang="en-CA" sz="2800" dirty="0"/>
          </a:p>
        </p:txBody>
      </p:sp>
      <p:pic>
        <p:nvPicPr>
          <p:cNvPr id="9218" name="Picture 2" descr="C:\A1. KEMOSALES ACTIVITY\RENEWABLE ENERGY FILE\TDL\Marketing and Promotion\TDL STHW 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547" y="1600201"/>
            <a:ext cx="329090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Solar Thermal Domestic Water Heating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Sizing of the System </a:t>
            </a:r>
          </a:p>
          <a:p>
            <a:pPr lvl="1"/>
            <a:r>
              <a:rPr lang="en-CA" dirty="0"/>
              <a:t> </a:t>
            </a:r>
            <a:r>
              <a:rPr lang="en-CA" sz="2400" dirty="0" smtClean="0"/>
              <a:t>family size…….1panel or 2 panels</a:t>
            </a:r>
          </a:p>
          <a:p>
            <a:pPr lvl="2"/>
            <a:r>
              <a:rPr lang="en-CA" dirty="0"/>
              <a:t> </a:t>
            </a:r>
            <a:r>
              <a:rPr lang="en-CA" dirty="0" smtClean="0"/>
              <a:t>heating domestic hot water only</a:t>
            </a:r>
          </a:p>
          <a:p>
            <a:pPr lvl="1"/>
            <a:r>
              <a:rPr lang="en-CA" dirty="0" smtClean="0"/>
              <a:t> </a:t>
            </a:r>
            <a:r>
              <a:rPr lang="en-CA" sz="2400" dirty="0" smtClean="0"/>
              <a:t>heating water also for home heating</a:t>
            </a:r>
          </a:p>
          <a:p>
            <a:pPr lvl="2"/>
            <a:r>
              <a:rPr lang="en-CA" dirty="0" err="1" smtClean="0"/>
              <a:t>Sq.footage</a:t>
            </a:r>
            <a:r>
              <a:rPr lang="en-CA" dirty="0" smtClean="0"/>
              <a:t> of the home and type of </a:t>
            </a:r>
            <a:r>
              <a:rPr lang="en-CA" dirty="0" err="1" smtClean="0"/>
              <a:t>hydronics</a:t>
            </a:r>
            <a:r>
              <a:rPr lang="en-CA" dirty="0" smtClean="0"/>
              <a:t> system installed or going to be installed.</a:t>
            </a:r>
          </a:p>
          <a:p>
            <a:pPr lvl="1"/>
            <a:r>
              <a:rPr lang="en-CA" sz="2400" dirty="0" smtClean="0"/>
              <a:t>can be retrofitted to heat swimming pools and hot tubs.</a:t>
            </a:r>
          </a:p>
          <a:p>
            <a:pPr lvl="1">
              <a:buNone/>
            </a:pPr>
            <a:endParaRPr lang="en-CA" sz="2400" dirty="0" smtClean="0"/>
          </a:p>
          <a:p>
            <a:pPr lvl="1">
              <a:buNone/>
            </a:pPr>
            <a:r>
              <a:rPr lang="en-CA" sz="2400" dirty="0" smtClean="0"/>
              <a:t>Systems as large as 40 panels installed on hi-rise buildings.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10453</TotalTime>
  <Words>900</Words>
  <Application>Microsoft Office PowerPoint</Application>
  <PresentationFormat>On-screen Show (4:3)</PresentationFormat>
  <Paragraphs>94</Paragraphs>
  <Slides>29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Acrobat Document</vt:lpstr>
      <vt:lpstr>Managing Energy Costs</vt:lpstr>
      <vt:lpstr>Establish what the client has already done</vt:lpstr>
      <vt:lpstr>Investment in Solar Energy</vt:lpstr>
      <vt:lpstr>Solar Thermal Air Heating</vt:lpstr>
      <vt:lpstr>Slide 5</vt:lpstr>
      <vt:lpstr>Solar Thermal Air Heating</vt:lpstr>
      <vt:lpstr>Solar Thermal Air Heating</vt:lpstr>
      <vt:lpstr>Solar Thermal Domestic Water Heating</vt:lpstr>
      <vt:lpstr>Solar Thermal Domestic Water Heating</vt:lpstr>
      <vt:lpstr>Slide 10</vt:lpstr>
      <vt:lpstr>Solar Thermal Domestic Water Heating ( example of 2 person family –detached 1500 SqFt home)       </vt:lpstr>
      <vt:lpstr>Slide 12</vt:lpstr>
      <vt:lpstr>The SB64-9PV has the highest Energy Rating of all CSA certified systems in Canada </vt:lpstr>
      <vt:lpstr>Solar Thermal Water Heating</vt:lpstr>
      <vt:lpstr>Self Generation of Electricity</vt:lpstr>
      <vt:lpstr>Measuring and Logging the Electrical Loads.</vt:lpstr>
      <vt:lpstr>Slide 17</vt:lpstr>
      <vt:lpstr>Slide 18</vt:lpstr>
      <vt:lpstr>Self Generation of Electricity “Before you Generate, you have to Educate”</vt:lpstr>
      <vt:lpstr>Slide 20</vt:lpstr>
      <vt:lpstr>Investment Options</vt:lpstr>
      <vt:lpstr>Household Consumption of Electricity</vt:lpstr>
      <vt:lpstr>Slide 23</vt:lpstr>
      <vt:lpstr>Slide 24</vt:lpstr>
      <vt:lpstr>Slide 25</vt:lpstr>
      <vt:lpstr>Slide 26</vt:lpstr>
      <vt:lpstr>Slide 27</vt:lpstr>
      <vt:lpstr>Conservation and Generation</vt:lpstr>
      <vt:lpstr>Energy Efficiency is a State of Mind.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Energy Costs</dc:title>
  <dc:creator>Owner</dc:creator>
  <cp:lastModifiedBy>Owner</cp:lastModifiedBy>
  <cp:revision>544</cp:revision>
  <dcterms:created xsi:type="dcterms:W3CDTF">2017-01-05T22:19:56Z</dcterms:created>
  <dcterms:modified xsi:type="dcterms:W3CDTF">2017-01-13T04:37:46Z</dcterms:modified>
</cp:coreProperties>
</file>