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5" r:id="rId4"/>
    <p:sldId id="267" r:id="rId5"/>
    <p:sldId id="257" r:id="rId6"/>
    <p:sldId id="258" r:id="rId7"/>
    <p:sldId id="268" r:id="rId8"/>
    <p:sldId id="280" r:id="rId9"/>
    <p:sldId id="286" r:id="rId10"/>
    <p:sldId id="259" r:id="rId11"/>
    <p:sldId id="260" r:id="rId12"/>
    <p:sldId id="261" r:id="rId13"/>
    <p:sldId id="262" r:id="rId14"/>
    <p:sldId id="287" r:id="rId15"/>
    <p:sldId id="263" r:id="rId16"/>
    <p:sldId id="264" r:id="rId17"/>
    <p:sldId id="265" r:id="rId18"/>
    <p:sldId id="269" r:id="rId19"/>
    <p:sldId id="288" r:id="rId20"/>
    <p:sldId id="270" r:id="rId21"/>
    <p:sldId id="271" r:id="rId22"/>
    <p:sldId id="266" r:id="rId23"/>
    <p:sldId id="272" r:id="rId24"/>
    <p:sldId id="284" r:id="rId25"/>
    <p:sldId id="289" r:id="rId26"/>
    <p:sldId id="273" r:id="rId27"/>
    <p:sldId id="274" r:id="rId28"/>
    <p:sldId id="275" r:id="rId29"/>
    <p:sldId id="276" r:id="rId30"/>
    <p:sldId id="277" r:id="rId31"/>
    <p:sldId id="281" r:id="rId32"/>
    <p:sldId id="278" r:id="rId33"/>
    <p:sldId id="282"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2" d="100"/>
          <a:sy n="152" d="100"/>
        </p:scale>
        <p:origin x="-270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9E0853-964F-4E8C-87E9-AEF9EA66B8D4}" type="datetimeFigureOut">
              <a:rPr lang="en-US" smtClean="0"/>
              <a:pPr/>
              <a:t>19-05-21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69E32-A23F-47BA-8068-85FEA64D2C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E0853-964F-4E8C-87E9-AEF9EA66B8D4}" type="datetimeFigureOut">
              <a:rPr lang="en-US" smtClean="0"/>
              <a:pPr/>
              <a:t>19-05-21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69E32-A23F-47BA-8068-85FEA64D2C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E0853-964F-4E8C-87E9-AEF9EA66B8D4}" type="datetimeFigureOut">
              <a:rPr lang="en-US" smtClean="0"/>
              <a:pPr/>
              <a:t>19-05-21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69E32-A23F-47BA-8068-85FEA64D2C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E0853-964F-4E8C-87E9-AEF9EA66B8D4}" type="datetimeFigureOut">
              <a:rPr lang="en-US" smtClean="0"/>
              <a:pPr/>
              <a:t>19-05-21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69E32-A23F-47BA-8068-85FEA64D2C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9E0853-964F-4E8C-87E9-AEF9EA66B8D4}" type="datetimeFigureOut">
              <a:rPr lang="en-US" smtClean="0"/>
              <a:pPr/>
              <a:t>19-05-21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69E32-A23F-47BA-8068-85FEA64D2C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9E0853-964F-4E8C-87E9-AEF9EA66B8D4}" type="datetimeFigureOut">
              <a:rPr lang="en-US" smtClean="0"/>
              <a:pPr/>
              <a:t>19-05-21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69E32-A23F-47BA-8068-85FEA64D2C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9E0853-964F-4E8C-87E9-AEF9EA66B8D4}" type="datetimeFigureOut">
              <a:rPr lang="en-US" smtClean="0"/>
              <a:pPr/>
              <a:t>19-05-21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769E32-A23F-47BA-8068-85FEA64D2C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9E0853-964F-4E8C-87E9-AEF9EA66B8D4}" type="datetimeFigureOut">
              <a:rPr lang="en-US" smtClean="0"/>
              <a:pPr/>
              <a:t>19-05-21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769E32-A23F-47BA-8068-85FEA64D2C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E0853-964F-4E8C-87E9-AEF9EA66B8D4}" type="datetimeFigureOut">
              <a:rPr lang="en-US" smtClean="0"/>
              <a:pPr/>
              <a:t>19-05-21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769E32-A23F-47BA-8068-85FEA64D2C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E0853-964F-4E8C-87E9-AEF9EA66B8D4}" type="datetimeFigureOut">
              <a:rPr lang="en-US" smtClean="0"/>
              <a:pPr/>
              <a:t>19-05-21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69E32-A23F-47BA-8068-85FEA64D2C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E0853-964F-4E8C-87E9-AEF9EA66B8D4}" type="datetimeFigureOut">
              <a:rPr lang="en-US" smtClean="0"/>
              <a:pPr/>
              <a:t>19-05-21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69E32-A23F-47BA-8068-85FEA64D2C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E0853-964F-4E8C-87E9-AEF9EA66B8D4}" type="datetimeFigureOut">
              <a:rPr lang="en-US" smtClean="0"/>
              <a:pPr/>
              <a:t>19-05-21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69E32-A23F-47BA-8068-85FEA64D2C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dreads.com/author/show/3776.William_McDonough" TargetMode="External"/><Relationship Id="rId3" Type="http://schemas.openxmlformats.org/officeDocument/2006/relationships/hyperlink" Target="https://www.goodreads.com/author/show/3775.Michael_Braungar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pPr algn="l"/>
            <a:r>
              <a:rPr lang="en-US" dirty="0" smtClean="0"/>
              <a:t>Switch Ontario </a:t>
            </a:r>
            <a:endParaRPr lang="en-US" dirty="0"/>
          </a:p>
        </p:txBody>
      </p:sp>
      <p:sp>
        <p:nvSpPr>
          <p:cNvPr id="3" name="Subtitle 2"/>
          <p:cNvSpPr>
            <a:spLocks noGrp="1"/>
          </p:cNvSpPr>
          <p:nvPr>
            <p:ph type="subTitle" idx="1"/>
          </p:nvPr>
        </p:nvSpPr>
        <p:spPr>
          <a:xfrm>
            <a:off x="304800" y="2133600"/>
            <a:ext cx="8229600" cy="3581400"/>
          </a:xfrm>
        </p:spPr>
        <p:txBody>
          <a:bodyPr>
            <a:normAutofit lnSpcReduction="10000"/>
          </a:bodyPr>
          <a:lstStyle/>
          <a:p>
            <a:endParaRPr lang="en-US" dirty="0" smtClean="0"/>
          </a:p>
          <a:p>
            <a:pPr algn="l"/>
            <a:r>
              <a:rPr lang="en-US" i="1" dirty="0" smtClean="0">
                <a:solidFill>
                  <a:schemeClr val="tx1"/>
                </a:solidFill>
              </a:rPr>
              <a:t>Presents:</a:t>
            </a:r>
          </a:p>
          <a:p>
            <a:pPr algn="l"/>
            <a:r>
              <a:rPr lang="en-US" sz="4400" dirty="0" smtClean="0">
                <a:solidFill>
                  <a:schemeClr val="tx2"/>
                </a:solidFill>
                <a:latin typeface="Bauhaus 93" pitchFamily="82" charset="0"/>
              </a:rPr>
              <a:t>Energy and Raw Materials: Where Will We Be in a Millennia or Two?</a:t>
            </a:r>
          </a:p>
          <a:p>
            <a:pPr algn="l"/>
            <a:r>
              <a:rPr lang="en-US" sz="2600" dirty="0" smtClean="0">
                <a:solidFill>
                  <a:schemeClr val="tx1"/>
                </a:solidFill>
              </a:rPr>
              <a:t>By James S. </a:t>
            </a:r>
            <a:r>
              <a:rPr lang="en-US" sz="2600" dirty="0" err="1" smtClean="0">
                <a:solidFill>
                  <a:schemeClr val="tx1"/>
                </a:solidFill>
              </a:rPr>
              <a:t>Juczak</a:t>
            </a:r>
            <a:r>
              <a:rPr lang="en-US" sz="2600" dirty="0" smtClean="0"/>
              <a:t>, </a:t>
            </a:r>
            <a:r>
              <a:rPr lang="en-US" sz="2600" dirty="0" err="1" smtClean="0"/>
              <a:t>Woodhenge</a:t>
            </a:r>
            <a:r>
              <a:rPr lang="en-US" sz="2600" dirty="0" smtClean="0"/>
              <a:t> Sustainable Community</a:t>
            </a:r>
          </a:p>
          <a:p>
            <a:pPr algn="l"/>
            <a:endParaRPr lang="en-US" dirty="0"/>
          </a:p>
        </p:txBody>
      </p:sp>
      <p:pic>
        <p:nvPicPr>
          <p:cNvPr id="16385" name="Picture 1"/>
          <p:cNvPicPr>
            <a:picLocks noChangeAspect="1" noChangeArrowheads="1"/>
          </p:cNvPicPr>
          <p:nvPr/>
        </p:nvPicPr>
        <p:blipFill>
          <a:blip r:embed="rId2" cstate="print"/>
          <a:srcRect/>
          <a:stretch>
            <a:fillRect/>
          </a:stretch>
        </p:blipFill>
        <p:spPr bwMode="auto">
          <a:xfrm>
            <a:off x="5095875" y="371475"/>
            <a:ext cx="2143125" cy="21431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2087562"/>
          </a:xfrm>
        </p:spPr>
        <p:txBody>
          <a:bodyPr>
            <a:normAutofit fontScale="90000"/>
          </a:bodyPr>
          <a:lstStyle/>
          <a:p>
            <a:r>
              <a:rPr lang="en-US" b="1" dirty="0" smtClean="0"/>
              <a:t>What matters for the size of the world population is fertility not </a:t>
            </a:r>
            <a:r>
              <a:rPr lang="en-US" b="1" dirty="0" err="1" smtClean="0"/>
              <a:t>mortatlity</a:t>
            </a:r>
            <a:r>
              <a:rPr lang="en-US" b="1" dirty="0" smtClean="0"/>
              <a:t/>
            </a:r>
            <a:br>
              <a:rPr lang="en-US" b="1" dirty="0" smtClean="0"/>
            </a:br>
            <a:r>
              <a:rPr lang="en-US" dirty="0" smtClean="0"/>
              <a:t>Mortality is even inversely correlated with population growth</a:t>
            </a:r>
            <a:br>
              <a:rPr lang="en-US" dirty="0" smtClean="0"/>
            </a:br>
            <a:endParaRPr lang="en-US" dirty="0"/>
          </a:p>
        </p:txBody>
      </p:sp>
      <p:pic>
        <p:nvPicPr>
          <p:cNvPr id="3073" name="Picture 1"/>
          <p:cNvPicPr>
            <a:picLocks noGrp="1" noChangeAspect="1" noChangeArrowheads="1"/>
          </p:cNvPicPr>
          <p:nvPr>
            <p:ph idx="1"/>
          </p:nvPr>
        </p:nvPicPr>
        <p:blipFill>
          <a:blip r:embed="rId2" cstate="print"/>
          <a:srcRect/>
          <a:stretch>
            <a:fillRect/>
          </a:stretch>
        </p:blipFill>
        <p:spPr bwMode="auto">
          <a:xfrm>
            <a:off x="2265891" y="2667000"/>
            <a:ext cx="4612218" cy="34591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248400"/>
          </a:xfrm>
        </p:spPr>
        <p:txBody>
          <a:bodyPr>
            <a:normAutofit fontScale="90000"/>
          </a:bodyPr>
          <a:lstStyle/>
          <a:p>
            <a:pPr algn="l"/>
            <a:r>
              <a:rPr lang="en-US" b="1" dirty="0" smtClean="0"/>
              <a:t>What is the maximum population the Earth can sustain?</a:t>
            </a:r>
            <a:r>
              <a:rPr lang="en-US" sz="3100" dirty="0" smtClean="0"/>
              <a:t/>
            </a:r>
            <a:br>
              <a:rPr lang="en-US" sz="3100" dirty="0" smtClean="0"/>
            </a:br>
            <a:r>
              <a:rPr lang="en-US" sz="3100" dirty="0" smtClean="0"/>
              <a:t/>
            </a:r>
            <a:br>
              <a:rPr lang="en-US" sz="3100" dirty="0" smtClean="0"/>
            </a:br>
            <a:r>
              <a:rPr lang="en-US" sz="3100" b="1" dirty="0" smtClean="0"/>
              <a:t>10 billion people</a:t>
            </a:r>
            <a:r>
              <a:rPr lang="en-US" sz="3100" dirty="0" smtClean="0"/>
              <a:t/>
            </a:r>
            <a:br>
              <a:rPr lang="en-US" sz="3100" dirty="0" smtClean="0"/>
            </a:br>
            <a:r>
              <a:rPr lang="en-US" sz="3100" dirty="0" smtClean="0"/>
              <a:t>Many scientists think Earth has a maximum carrying capacity of 9 billion to </a:t>
            </a:r>
            <a:r>
              <a:rPr lang="en-US" sz="3100" b="1" dirty="0" smtClean="0"/>
              <a:t>10 billion people</a:t>
            </a:r>
            <a:r>
              <a:rPr lang="en-US" sz="3100" dirty="0" smtClean="0"/>
              <a:t>. [How Do You Count 7 Billion People?] One such scientist, the eminent Harvard University </a:t>
            </a:r>
            <a:r>
              <a:rPr lang="en-US" sz="3100" dirty="0" err="1" smtClean="0"/>
              <a:t>sociobiologist</a:t>
            </a:r>
            <a:r>
              <a:rPr lang="en-US" sz="3100" dirty="0" smtClean="0"/>
              <a:t> Edward O. Wilson, bases his estimate on calculations of the Earth's available </a:t>
            </a:r>
            <a:r>
              <a:rPr lang="en-US" sz="3100" dirty="0" err="1" smtClean="0"/>
              <a:t>resources.Oct</a:t>
            </a:r>
            <a:r>
              <a:rPr lang="en-US" sz="3100" dirty="0" smtClean="0"/>
              <a:t> 11, 2011</a:t>
            </a:r>
            <a:r>
              <a:rPr lang="en-US" dirty="0" smtClean="0"/>
              <a:t/>
            </a:r>
            <a:br>
              <a:rPr lang="en-US" dirty="0" smtClean="0"/>
            </a:b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362200"/>
          </a:xfrm>
        </p:spPr>
        <p:txBody>
          <a:bodyPr>
            <a:normAutofit/>
          </a:bodyPr>
          <a:lstStyle/>
          <a:p>
            <a:endParaRPr lang="en-US" sz="2800" dirty="0"/>
          </a:p>
        </p:txBody>
      </p:sp>
      <p:pic>
        <p:nvPicPr>
          <p:cNvPr id="5" name="Picture 2" descr="world population growth graph"/>
          <p:cNvPicPr>
            <a:picLocks noChangeAspect="1" noChangeArrowheads="1"/>
          </p:cNvPicPr>
          <p:nvPr/>
        </p:nvPicPr>
        <p:blipFill>
          <a:blip r:embed="rId2" cstate="print"/>
          <a:srcRect/>
          <a:stretch>
            <a:fillRect/>
          </a:stretch>
        </p:blipFill>
        <p:spPr bwMode="auto">
          <a:xfrm>
            <a:off x="0" y="1"/>
            <a:ext cx="9009526"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a:bodyPr>
          <a:lstStyle/>
          <a:p>
            <a:r>
              <a:rPr lang="en-US" dirty="0" smtClean="0"/>
              <a:t>Reasons for Population Growth</a:t>
            </a:r>
            <a:br>
              <a:rPr lang="en-US" dirty="0" smtClean="0"/>
            </a:br>
            <a:r>
              <a:rPr lang="en-US" dirty="0" smtClean="0"/>
              <a:t>(and subsequent increase in resource depletion and energy use)</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Sanitation</a:t>
            </a:r>
          </a:p>
          <a:p>
            <a:r>
              <a:rPr lang="en-US" dirty="0" smtClean="0"/>
              <a:t>Vaccinations</a:t>
            </a:r>
          </a:p>
          <a:p>
            <a:r>
              <a:rPr lang="en-US" dirty="0" smtClean="0"/>
              <a:t>Fossil Fuel Based Fertilizers</a:t>
            </a:r>
          </a:p>
          <a:p>
            <a:r>
              <a:rPr lang="en-US" dirty="0" smtClean="0"/>
              <a:t>Fossil Fuel Based Transportation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ic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Try to Do</a:t>
            </a:r>
            <a:endParaRPr lang="en-US" dirty="0"/>
          </a:p>
        </p:txBody>
      </p:sp>
      <p:pic>
        <p:nvPicPr>
          <p:cNvPr id="19458" name="Picture 2"/>
          <p:cNvPicPr>
            <a:picLocks noGrp="1" noChangeAspect="1" noChangeArrowheads="1"/>
          </p:cNvPicPr>
          <p:nvPr>
            <p:ph idx="1"/>
          </p:nvPr>
        </p:nvPicPr>
        <p:blipFill>
          <a:blip r:embed="rId2" cstate="print"/>
          <a:srcRect/>
          <a:stretch>
            <a:fillRect/>
          </a:stretch>
        </p:blipFill>
        <p:spPr bwMode="auto">
          <a:xfrm>
            <a:off x="2286000" y="1215638"/>
            <a:ext cx="4419600" cy="53375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smtClean="0"/>
              <a:t>Moore’s Law</a:t>
            </a:r>
            <a:r>
              <a:rPr lang="en-US" dirty="0" smtClean="0"/>
              <a:t/>
            </a:r>
            <a:br>
              <a:rPr lang="en-US" dirty="0" smtClean="0"/>
            </a:br>
            <a:r>
              <a:rPr lang="en-US" sz="3100" dirty="0" smtClean="0"/>
              <a:t>(about 2 years)</a:t>
            </a:r>
            <a:endParaRPr lang="en-US" dirty="0"/>
          </a:p>
        </p:txBody>
      </p:sp>
      <p:pic>
        <p:nvPicPr>
          <p:cNvPr id="20483" name="Picture 3"/>
          <p:cNvPicPr>
            <a:picLocks noGrp="1" noChangeAspect="1" noChangeArrowheads="1"/>
          </p:cNvPicPr>
          <p:nvPr>
            <p:ph idx="1"/>
          </p:nvPr>
        </p:nvPicPr>
        <p:blipFill>
          <a:blip r:embed="rId2" cstate="print"/>
          <a:srcRect t="4256"/>
          <a:stretch>
            <a:fillRect/>
          </a:stretch>
        </p:blipFill>
        <p:spPr bwMode="auto">
          <a:xfrm>
            <a:off x="381000" y="1507707"/>
            <a:ext cx="8323871" cy="535029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Just as a crisis occurs…</a:t>
            </a:r>
            <a:endParaRPr lang="en-US" sz="6000" b="1" dirty="0"/>
          </a:p>
        </p:txBody>
      </p:sp>
      <p:sp>
        <p:nvSpPr>
          <p:cNvPr id="3" name="Content Placeholder 2"/>
          <p:cNvSpPr>
            <a:spLocks noGrp="1"/>
          </p:cNvSpPr>
          <p:nvPr>
            <p:ph idx="1"/>
          </p:nvPr>
        </p:nvSpPr>
        <p:spPr/>
        <p:txBody>
          <a:bodyPr>
            <a:normAutofit fontScale="92500" lnSpcReduction="10000"/>
          </a:bodyPr>
          <a:lstStyle/>
          <a:p>
            <a:r>
              <a:rPr lang="en-US" dirty="0" smtClean="0"/>
              <a:t>Whales hunted to past “peak”…. lead to the petroleum industry…</a:t>
            </a:r>
          </a:p>
          <a:p>
            <a:r>
              <a:rPr lang="en-US" dirty="0" smtClean="0"/>
              <a:t>War produced large airborne weaponry….electronics developed to provide accurate guidance…</a:t>
            </a:r>
          </a:p>
          <a:p>
            <a:r>
              <a:rPr lang="en-US" dirty="0" smtClean="0"/>
              <a:t>Post WWII population boom …lead to rapid population growth …lead to nuclear power and synthetic fertilizers developed to meet demands…</a:t>
            </a:r>
          </a:p>
          <a:p>
            <a:r>
              <a:rPr lang="en-US" dirty="0" smtClean="0"/>
              <a:t>The width of a horse’s ass is related to the design of the space shuttle. (James Burke: Connections)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4087" y="274636"/>
            <a:ext cx="10091808" cy="170656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tx1"/>
                </a:solidFill>
                <a:effectLst/>
                <a:uLnTx/>
                <a:uFillTx/>
                <a:latin typeface="+mj-lt"/>
                <a:ea typeface="+mj-ea"/>
                <a:cs typeface="+mj-cs"/>
              </a:rPr>
              <a:t>Somewhere and Away</a:t>
            </a:r>
            <a:endParaRPr kumimoji="0" lang="en-US" sz="72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0" y="1524000"/>
            <a:ext cx="4495800" cy="5029200"/>
          </a:xfrm>
          <a:prstGeom prst="rect">
            <a:avLst/>
          </a:prstGeom>
        </p:spPr>
        <p:txBody>
          <a:bodyPr>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Containers of food and consumable products mysteriously appear on shelves for your convenience.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Water comes out of pipes with the turn of a lever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Gas stations will take a piece of plastic and turn it into dozens of gallons of fuel for your vehicles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Wires and pipes come into your home and automatically deliver electricity and heat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3"/>
          <p:cNvSpPr txBox="1">
            <a:spLocks/>
          </p:cNvSpPr>
          <p:nvPr/>
        </p:nvSpPr>
        <p:spPr>
          <a:xfrm>
            <a:off x="4419600" y="1447800"/>
            <a:ext cx="4724400" cy="5105400"/>
          </a:xfrm>
          <a:prstGeom prst="rect">
            <a:avLst/>
          </a:prstGeom>
        </p:spPr>
        <p:txBody>
          <a:bodyPr>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You put your trash in a bag and it disappears never to be seen again.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You do your business in a toilet and push a lever- magic happens and the smelly mess is gone.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You fill your car’s fuel tank and turn a key and through some slightly understood process the tank empties itself.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Turn a dial or flip a switch and heat and lights appear with no apparent connection to pollution.</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ib6.jpg"/>
          <p:cNvPicPr>
            <a:picLocks noChangeAspect="1"/>
          </p:cNvPicPr>
          <p:nvPr/>
        </p:nvPicPr>
        <p:blipFill>
          <a:blip r:embed="rId2" cstate="print"/>
          <a:stretch>
            <a:fillRect/>
          </a:stretch>
        </p:blipFill>
        <p:spPr>
          <a:xfrm>
            <a:off x="0" y="133047"/>
            <a:ext cx="9144000" cy="65919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Woodhenge</a:t>
            </a:r>
            <a:r>
              <a:rPr lang="en-US" dirty="0" smtClean="0"/>
              <a:t> Sustainable Community</a:t>
            </a:r>
            <a:endParaRPr lang="en-US" dirty="0"/>
          </a:p>
        </p:txBody>
      </p:sp>
      <p:pic>
        <p:nvPicPr>
          <p:cNvPr id="4" name="Picture 4" descr="house w garden4"/>
          <p:cNvPicPr>
            <a:picLocks noGrp="1" noChangeAspect="1" noChangeArrowheads="1"/>
          </p:cNvPicPr>
          <p:nvPr>
            <p:ph idx="1"/>
          </p:nvPr>
        </p:nvPicPr>
        <p:blipFill>
          <a:blip r:embed="rId2" cstate="print"/>
          <a:srcRect/>
          <a:stretch>
            <a:fillRect/>
          </a:stretch>
        </p:blipFill>
        <p:spPr>
          <a:xfrm>
            <a:off x="838200" y="1166019"/>
            <a:ext cx="7589309" cy="5691981"/>
          </a:xfrm>
          <a:prstGeom prst="rect">
            <a:avLst/>
          </a:prstGeom>
          <a:noFill/>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0" name="Picture 2"/>
          <p:cNvPicPr>
            <a:picLocks noGrp="1" noChangeAspect="1" noChangeArrowheads="1"/>
          </p:cNvPicPr>
          <p:nvPr>
            <p:ph idx="1"/>
          </p:nvPr>
        </p:nvPicPr>
        <p:blipFill>
          <a:blip r:embed="rId2" cstate="print"/>
          <a:srcRect/>
          <a:stretch>
            <a:fillRect/>
          </a:stretch>
        </p:blipFill>
        <p:spPr bwMode="auto">
          <a:xfrm>
            <a:off x="127421" y="381000"/>
            <a:ext cx="8963163" cy="563932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315200"/>
          </a:xfrm>
        </p:spPr>
        <p:txBody>
          <a:bodyPr>
            <a:normAutofit fontScale="90000"/>
          </a:bodyPr>
          <a:lstStyle/>
          <a:p>
            <a:pPr algn="l"/>
            <a:r>
              <a:rPr lang="en-US" sz="3600" b="1" dirty="0" smtClean="0"/>
              <a:t>Comprehensive Anticipatory Design Scien</a:t>
            </a:r>
            <a:r>
              <a:rPr lang="en-US" sz="3200" b="1" dirty="0" smtClean="0"/>
              <a:t>ce</a:t>
            </a:r>
            <a:br>
              <a:rPr lang="en-US" sz="3200" b="1" dirty="0" smtClean="0"/>
            </a:br>
            <a:r>
              <a:rPr lang="en-US" sz="3200" dirty="0" smtClean="0"/>
              <a:t>What is Comprehensive Anticipatory Design Science and why is it relevant and critical in the today's world? (paraphrased from R. Buckminster Fuller)</a:t>
            </a:r>
            <a:br>
              <a:rPr lang="en-US" sz="3200" dirty="0" smtClean="0"/>
            </a:br>
            <a:r>
              <a:rPr lang="en-US" sz="3200" dirty="0" smtClean="0"/>
              <a:t>From a global perspective, we are faced with daunting challenges as documented by World Resources, 1996-97: the accelerating confluence of population expansion, increased demand for energy, food, clean drinking water, adequate housing, the destructive environmental effects of pollution from fossil fuels and nuclear waste, plus the growing divergence between the haves and have-nots and the potential for ensuing conflicts. </a:t>
            </a:r>
            <a:br>
              <a:rPr lang="en-US" sz="3200" dirty="0" smtClean="0"/>
            </a:br>
            <a:endParaRPr lang="en-US" sz="3200" dirty="0"/>
          </a:p>
        </p:txBody>
      </p:sp>
      <p:sp>
        <p:nvSpPr>
          <p:cNvPr id="3" name="Content Placeholder 2"/>
          <p:cNvSpPr>
            <a:spLocks noGrp="1"/>
          </p:cNvSpPr>
          <p:nvPr>
            <p:ph idx="1"/>
          </p:nvPr>
        </p:nvSpPr>
        <p:spPr>
          <a:xfrm flipV="1">
            <a:off x="457200" y="6858000"/>
            <a:ext cx="8229600" cy="1036637"/>
          </a:xfrm>
        </p:spPr>
        <p:txBody>
          <a:bodyPr/>
          <a:lstStyle/>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Likely Scenarios For Energy</a:t>
            </a:r>
            <a:endParaRPr lang="en-US" sz="5400" b="1" dirty="0"/>
          </a:p>
        </p:txBody>
      </p:sp>
      <p:sp>
        <p:nvSpPr>
          <p:cNvPr id="3" name="Content Placeholder 2"/>
          <p:cNvSpPr>
            <a:spLocks noGrp="1"/>
          </p:cNvSpPr>
          <p:nvPr>
            <p:ph idx="1"/>
          </p:nvPr>
        </p:nvSpPr>
        <p:spPr/>
        <p:txBody>
          <a:bodyPr>
            <a:normAutofit fontScale="85000" lnSpcReduction="10000"/>
          </a:bodyPr>
          <a:lstStyle/>
          <a:p>
            <a:r>
              <a:rPr lang="en-US" dirty="0" smtClean="0"/>
              <a:t>Fossil Fuel supplies will continue to dwindle and increase in cost over the next hundred, or so, years.</a:t>
            </a:r>
          </a:p>
          <a:p>
            <a:r>
              <a:rPr lang="en-US" dirty="0" err="1" smtClean="0"/>
              <a:t>Nano</a:t>
            </a:r>
            <a:r>
              <a:rPr lang="en-US" dirty="0" smtClean="0"/>
              <a:t>-technology improvements in  electronics will lead to orders of magnitude in improved energy efficiency…solar cells, energy storage systems, cold fusion, thorium reactors, hydrogen based systems.</a:t>
            </a:r>
          </a:p>
          <a:p>
            <a:r>
              <a:rPr lang="en-US" dirty="0" smtClean="0"/>
              <a:t>We will choose logical alternatives to energy and resource depletion practices we use presently.</a:t>
            </a:r>
          </a:p>
          <a:p>
            <a:r>
              <a:rPr lang="en-US" dirty="0" smtClean="0"/>
              <a:t>Systems will be designed to utilize the least amounts of energy…housing, industry, transportation etc..</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066800" y="76200"/>
            <a:ext cx="68580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noAutofit/>
          </a:bodyPr>
          <a:lstStyle/>
          <a:p>
            <a:r>
              <a:rPr lang="en-US" sz="4800" b="1" dirty="0" smtClean="0"/>
              <a:t>Likely</a:t>
            </a:r>
            <a:r>
              <a:rPr lang="en-US" sz="5400" b="1" dirty="0" smtClean="0"/>
              <a:t> </a:t>
            </a:r>
            <a:r>
              <a:rPr lang="en-US" sz="4800" b="1" dirty="0" smtClean="0"/>
              <a:t>Scenarios for Resources</a:t>
            </a:r>
            <a:endParaRPr lang="en-US" sz="4800" b="1" dirty="0"/>
          </a:p>
        </p:txBody>
      </p:sp>
      <p:sp>
        <p:nvSpPr>
          <p:cNvPr id="3" name="Subtitle 2"/>
          <p:cNvSpPr>
            <a:spLocks noGrp="1"/>
          </p:cNvSpPr>
          <p:nvPr>
            <p:ph type="subTitle" idx="1"/>
          </p:nvPr>
        </p:nvSpPr>
        <p:spPr>
          <a:xfrm>
            <a:off x="609600" y="1676400"/>
            <a:ext cx="8534400" cy="4648200"/>
          </a:xfrm>
        </p:spPr>
        <p:txBody>
          <a:bodyPr/>
          <a:lstStyle/>
          <a:p>
            <a:pPr marL="514350" indent="-514350" algn="l">
              <a:buAutoNum type="arabicPeriod"/>
            </a:pPr>
            <a:r>
              <a:rPr lang="en-US" dirty="0" smtClean="0"/>
              <a:t>We will “run out” of some resources…meaning they will become too expensive to use they way they are presently being used.</a:t>
            </a:r>
          </a:p>
          <a:p>
            <a:pPr marL="514350" indent="-514350" algn="l">
              <a:buAutoNum type="arabicPeriod"/>
            </a:pPr>
            <a:r>
              <a:rPr lang="en-US" dirty="0" smtClean="0"/>
              <a:t> We will develop massive recycling, </a:t>
            </a:r>
            <a:r>
              <a:rPr lang="en-US" dirty="0" err="1" smtClean="0"/>
              <a:t>upcycling</a:t>
            </a:r>
            <a:r>
              <a:rPr lang="en-US" dirty="0" smtClean="0"/>
              <a:t> and  landfill </a:t>
            </a:r>
            <a:r>
              <a:rPr lang="en-US" dirty="0" err="1" smtClean="0"/>
              <a:t>reharvesting</a:t>
            </a:r>
            <a:r>
              <a:rPr lang="en-US" dirty="0" smtClean="0"/>
              <a:t>/mining programs.</a:t>
            </a:r>
          </a:p>
          <a:p>
            <a:pPr marL="514350" indent="-514350" algn="l">
              <a:buAutoNum type="arabicPeriod"/>
            </a:pPr>
            <a:r>
              <a:rPr lang="en-US" dirty="0" smtClean="0"/>
              <a:t> Products in the future will be deliberately designed to be “reutilized”.</a:t>
            </a:r>
          </a:p>
          <a:p>
            <a:pPr marL="514350" indent="-514350" algn="l">
              <a:buAutoNum type="arabicPeriod"/>
            </a:pPr>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rib3.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normAutofit fontScale="90000"/>
          </a:bodyPr>
          <a:lstStyle/>
          <a:p>
            <a:r>
              <a:rPr lang="en-US" b="1" dirty="0" smtClean="0"/>
              <a:t>Cradle to Cradle: Remaking the Way We Make Things </a:t>
            </a:r>
            <a:br>
              <a:rPr lang="en-US" b="1" dirty="0" smtClean="0"/>
            </a:br>
            <a:r>
              <a:rPr lang="en-US" dirty="0" smtClean="0"/>
              <a:t>by </a:t>
            </a:r>
            <a:r>
              <a:rPr lang="en-US" dirty="0" smtClean="0">
                <a:hlinkClick r:id="rId2"/>
              </a:rPr>
              <a:t>William McDonough</a:t>
            </a:r>
            <a:r>
              <a:rPr lang="en-US" u="sng" dirty="0" smtClean="0"/>
              <a:t>, </a:t>
            </a:r>
            <a:br>
              <a:rPr lang="en-US" u="sng" dirty="0" smtClean="0"/>
            </a:br>
            <a:r>
              <a:rPr lang="en-US" u="sng" dirty="0" smtClean="0">
                <a:hlinkClick r:id="rId3"/>
              </a:rPr>
              <a:t>Michael </a:t>
            </a:r>
            <a:r>
              <a:rPr lang="en-US" u="sng" dirty="0" err="1" smtClean="0">
                <a:hlinkClick r:id="rId3"/>
              </a:rPr>
              <a:t>Braungart</a:t>
            </a:r>
            <a:r>
              <a:rPr lang="en-US" dirty="0" smtClean="0"/>
              <a:t/>
            </a:r>
            <a:br>
              <a:rPr lang="en-US" dirty="0" smtClean="0"/>
            </a:br>
            <a:endParaRPr lang="en-US" dirty="0"/>
          </a:p>
        </p:txBody>
      </p:sp>
      <p:sp>
        <p:nvSpPr>
          <p:cNvPr id="3" name="Content Placeholder 2"/>
          <p:cNvSpPr>
            <a:spLocks noGrp="1"/>
          </p:cNvSpPr>
          <p:nvPr>
            <p:ph idx="1"/>
          </p:nvPr>
        </p:nvSpPr>
        <p:spPr>
          <a:xfrm>
            <a:off x="457200" y="2743200"/>
            <a:ext cx="8229600" cy="3382963"/>
          </a:xfrm>
        </p:spPr>
        <p:txBody>
          <a:bodyPr/>
          <a:lstStyle/>
          <a:p>
            <a:r>
              <a:rPr lang="en-US" dirty="0" smtClean="0"/>
              <a:t>Key Concepts:</a:t>
            </a:r>
            <a:br>
              <a:rPr lang="en-US" dirty="0" smtClean="0"/>
            </a:br>
            <a:r>
              <a:rPr lang="en-US" dirty="0" smtClean="0"/>
              <a:t>1. Resource management</a:t>
            </a:r>
          </a:p>
          <a:p>
            <a:r>
              <a:rPr lang="en-US" dirty="0" smtClean="0"/>
              <a:t>2. </a:t>
            </a:r>
            <a:r>
              <a:rPr lang="en-US" dirty="0" err="1" smtClean="0"/>
              <a:t>Upcycling</a:t>
            </a:r>
            <a:endParaRPr lang="en-US" dirty="0" smtClean="0"/>
          </a:p>
          <a:p>
            <a:r>
              <a:rPr lang="en-US" dirty="0" smtClean="0"/>
              <a:t>3. Leaving a better earth for future generations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Limits to Growth</a:t>
            </a:r>
            <a:endParaRPr lang="en-US" dirty="0"/>
          </a:p>
        </p:txBody>
      </p:sp>
      <p:sp>
        <p:nvSpPr>
          <p:cNvPr id="3" name="Content Placeholder 2"/>
          <p:cNvSpPr>
            <a:spLocks noGrp="1"/>
          </p:cNvSpPr>
          <p:nvPr>
            <p:ph idx="1"/>
          </p:nvPr>
        </p:nvSpPr>
        <p:spPr/>
        <p:txBody>
          <a:bodyPr/>
          <a:lstStyle/>
          <a:p>
            <a:r>
              <a:rPr lang="en-US" dirty="0" smtClean="0"/>
              <a:t>paraphrased from Stan </a:t>
            </a:r>
            <a:r>
              <a:rPr lang="en-US" dirty="0" err="1" smtClean="0"/>
              <a:t>Juczak</a:t>
            </a:r>
            <a:r>
              <a:rPr lang="en-US" dirty="0" smtClean="0"/>
              <a:t>:</a:t>
            </a:r>
          </a:p>
          <a:p>
            <a:pPr>
              <a:buNone/>
            </a:pPr>
            <a:r>
              <a:rPr lang="en-US" dirty="0" smtClean="0"/>
              <a:t>“Modernization resulted in less effort to produce more …I like the example of bacteria in a flask with enough food. They will multiply until: a- they run out of food or b- they pollute their environment. In either case they no longer exist.”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Trek Future*</a:t>
            </a:r>
            <a:endParaRPr lang="en-US" dirty="0"/>
          </a:p>
        </p:txBody>
      </p:sp>
      <p:sp>
        <p:nvSpPr>
          <p:cNvPr id="3" name="Content Placeholder 2"/>
          <p:cNvSpPr>
            <a:spLocks noGrp="1"/>
          </p:cNvSpPr>
          <p:nvPr>
            <p:ph idx="1"/>
          </p:nvPr>
        </p:nvSpPr>
        <p:spPr>
          <a:xfrm>
            <a:off x="457200" y="1295400"/>
            <a:ext cx="8229600" cy="5181600"/>
          </a:xfrm>
        </p:spPr>
        <p:txBody>
          <a:bodyPr>
            <a:normAutofit fontScale="85000" lnSpcReduction="20000"/>
          </a:bodyPr>
          <a:lstStyle/>
          <a:p>
            <a:r>
              <a:rPr lang="en-US" dirty="0" smtClean="0"/>
              <a:t>The original TV series “Star Trek” took place only about 300 years in the future (2265), they had:</a:t>
            </a:r>
          </a:p>
          <a:p>
            <a:r>
              <a:rPr lang="en-US" dirty="0" smtClean="0"/>
              <a:t>1. Faster than light travel</a:t>
            </a:r>
          </a:p>
          <a:p>
            <a:r>
              <a:rPr lang="en-US" dirty="0" smtClean="0"/>
              <a:t>2. Transporters</a:t>
            </a:r>
          </a:p>
          <a:p>
            <a:r>
              <a:rPr lang="en-US" dirty="0" smtClean="0"/>
              <a:t>3. A socialist economy</a:t>
            </a:r>
          </a:p>
          <a:p>
            <a:r>
              <a:rPr lang="en-US" dirty="0" smtClean="0"/>
              <a:t>4. colonies all over the ‘known’ galaxy.</a:t>
            </a:r>
          </a:p>
          <a:p>
            <a:r>
              <a:rPr lang="en-US" dirty="0" smtClean="0"/>
              <a:t>5. You name a few!</a:t>
            </a:r>
          </a:p>
          <a:p>
            <a:r>
              <a:rPr lang="en-US" dirty="0" smtClean="0"/>
              <a:t>6. Communicators</a:t>
            </a:r>
          </a:p>
          <a:p>
            <a:pPr>
              <a:buNone/>
            </a:pPr>
            <a:r>
              <a:rPr lang="en-US" dirty="0" smtClean="0"/>
              <a:t>Already, in less than 50 years, inventions based upon this show are becoming reality – the tri-</a:t>
            </a:r>
            <a:r>
              <a:rPr lang="en-US" dirty="0" err="1" smtClean="0"/>
              <a:t>corder</a:t>
            </a:r>
            <a:r>
              <a:rPr lang="en-US" dirty="0" smtClean="0"/>
              <a:t>-                   or ubiquitous –the communicator – aka cell phone.</a:t>
            </a:r>
          </a:p>
          <a:p>
            <a:pPr>
              <a:buNone/>
            </a:pPr>
            <a:r>
              <a:rPr lang="en-US" dirty="0" smtClean="0"/>
              <a:t>* For reference: “The </a:t>
            </a:r>
            <a:r>
              <a:rPr lang="en-US" dirty="0" err="1" smtClean="0"/>
              <a:t>Jetsons</a:t>
            </a:r>
            <a:r>
              <a:rPr lang="en-US" dirty="0" smtClean="0"/>
              <a:t>” was supposedly taking place on 2062!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year “0019” CE</a:t>
            </a:r>
            <a:endParaRPr lang="en-US" dirty="0"/>
          </a:p>
        </p:txBody>
      </p:sp>
      <p:sp>
        <p:nvSpPr>
          <p:cNvPr id="3" name="Content Placeholder 2"/>
          <p:cNvSpPr>
            <a:spLocks noGrp="1"/>
          </p:cNvSpPr>
          <p:nvPr>
            <p:ph idx="1"/>
          </p:nvPr>
        </p:nvSpPr>
        <p:spPr/>
        <p:txBody>
          <a:bodyPr>
            <a:normAutofit fontScale="92500" lnSpcReduction="10000"/>
          </a:bodyPr>
          <a:lstStyle/>
          <a:p>
            <a:r>
              <a:rPr lang="en-US" sz="4800" b="1" dirty="0" smtClean="0"/>
              <a:t>We had lots of good things:</a:t>
            </a:r>
          </a:p>
          <a:p>
            <a:pPr>
              <a:buNone/>
            </a:pPr>
            <a:r>
              <a:rPr lang="en-US" sz="3500" dirty="0" smtClean="0"/>
              <a:t>	1. Agriculture</a:t>
            </a:r>
          </a:p>
          <a:p>
            <a:pPr>
              <a:buNone/>
            </a:pPr>
            <a:r>
              <a:rPr lang="en-US" dirty="0" smtClean="0"/>
              <a:t>	2. Rudiments of medicine</a:t>
            </a:r>
          </a:p>
          <a:p>
            <a:pPr>
              <a:buNone/>
            </a:pPr>
            <a:r>
              <a:rPr lang="en-US" dirty="0" smtClean="0"/>
              <a:t>	3. Alchemy</a:t>
            </a:r>
          </a:p>
          <a:p>
            <a:pPr>
              <a:buNone/>
            </a:pPr>
            <a:r>
              <a:rPr lang="en-US" dirty="0" smtClean="0"/>
              <a:t>	4. Water, wind and animal power</a:t>
            </a:r>
          </a:p>
          <a:p>
            <a:pPr>
              <a:buNone/>
            </a:pPr>
            <a:r>
              <a:rPr lang="en-US" dirty="0" smtClean="0"/>
              <a:t>	5. Navigational skills</a:t>
            </a:r>
          </a:p>
          <a:p>
            <a:pPr>
              <a:buNone/>
            </a:pPr>
            <a:r>
              <a:rPr lang="en-US" dirty="0" smtClean="0"/>
              <a:t>	6. Basic knowledge of the heavens</a:t>
            </a:r>
          </a:p>
          <a:p>
            <a:pPr>
              <a:buNone/>
            </a:pPr>
            <a:r>
              <a:rPr lang="en-US" dirty="0" smtClean="0"/>
              <a:t>	7. The ability to record knowledge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rib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year 2019</a:t>
            </a:r>
            <a:endParaRPr lang="en-US" dirty="0"/>
          </a:p>
        </p:txBody>
      </p:sp>
      <p:sp>
        <p:nvSpPr>
          <p:cNvPr id="3" name="Content Placeholder 2"/>
          <p:cNvSpPr>
            <a:spLocks noGrp="1"/>
          </p:cNvSpPr>
          <p:nvPr>
            <p:ph idx="1"/>
          </p:nvPr>
        </p:nvSpPr>
        <p:spPr>
          <a:xfrm>
            <a:off x="457200" y="1295400"/>
            <a:ext cx="8229600" cy="4830763"/>
          </a:xfrm>
        </p:spPr>
        <p:txBody>
          <a:bodyPr>
            <a:normAutofit fontScale="92500"/>
          </a:bodyPr>
          <a:lstStyle/>
          <a:p>
            <a:r>
              <a:rPr lang="en-US" sz="4000" b="1" dirty="0" smtClean="0"/>
              <a:t>We have more good things:</a:t>
            </a:r>
          </a:p>
          <a:p>
            <a:pPr>
              <a:buNone/>
            </a:pPr>
            <a:r>
              <a:rPr lang="en-US" dirty="0" smtClean="0"/>
              <a:t>	1. Nanotechnology</a:t>
            </a:r>
          </a:p>
          <a:p>
            <a:pPr>
              <a:buNone/>
            </a:pPr>
            <a:r>
              <a:rPr lang="en-US" dirty="0" smtClean="0"/>
              <a:t>	2. Human genome mapping</a:t>
            </a:r>
          </a:p>
          <a:p>
            <a:pPr>
              <a:buNone/>
            </a:pPr>
            <a:r>
              <a:rPr lang="en-US" dirty="0" smtClean="0"/>
              <a:t>	3. Synthetic food production</a:t>
            </a:r>
          </a:p>
          <a:p>
            <a:pPr>
              <a:buNone/>
            </a:pPr>
            <a:r>
              <a:rPr lang="en-US" dirty="0" smtClean="0"/>
              <a:t>	4. Space travel</a:t>
            </a:r>
          </a:p>
          <a:p>
            <a:pPr>
              <a:buNone/>
            </a:pPr>
            <a:r>
              <a:rPr lang="en-US" dirty="0" smtClean="0"/>
              <a:t>	5. Incredible knowledge storage potential</a:t>
            </a:r>
          </a:p>
          <a:p>
            <a:pPr>
              <a:buNone/>
            </a:pPr>
            <a:r>
              <a:rPr lang="en-US" dirty="0" smtClean="0"/>
              <a:t>	6. Artificial intelligence</a:t>
            </a:r>
          </a:p>
          <a:p>
            <a:pPr>
              <a:buNone/>
            </a:pPr>
            <a:r>
              <a:rPr lang="en-US" dirty="0" smtClean="0"/>
              <a:t>	7. Unfathomable interpersonal communication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Jetson's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Jetson's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Jetson's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2" cstate="print"/>
          <a:srcRect/>
          <a:stretch>
            <a:fillRect/>
          </a:stretch>
        </p:blipFill>
        <p:spPr bwMode="auto">
          <a:xfrm>
            <a:off x="152400" y="-64886"/>
            <a:ext cx="9144000" cy="698777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By the year 4019</a:t>
            </a:r>
            <a:endParaRPr lang="en-US" sz="5400" b="1" dirty="0"/>
          </a:p>
        </p:txBody>
      </p:sp>
      <p:sp>
        <p:nvSpPr>
          <p:cNvPr id="3" name="Content Placeholder 2"/>
          <p:cNvSpPr>
            <a:spLocks noGrp="1"/>
          </p:cNvSpPr>
          <p:nvPr>
            <p:ph idx="1"/>
          </p:nvPr>
        </p:nvSpPr>
        <p:spPr/>
        <p:txBody>
          <a:bodyPr/>
          <a:lstStyle/>
          <a:p>
            <a:r>
              <a:rPr lang="en-US" b="1" dirty="0" err="1" smtClean="0"/>
              <a:t>Ummmm</a:t>
            </a:r>
            <a:r>
              <a:rPr lang="en-US" b="1" dirty="0" smtClean="0"/>
              <a:t>….given the rate of knowledge production and inventions/discoveries and assuming we don’t ‘die off’, I can’t do anything but guess here:</a:t>
            </a:r>
          </a:p>
          <a:p>
            <a:pPr>
              <a:buNone/>
            </a:pPr>
            <a:r>
              <a:rPr lang="en-US" dirty="0" smtClean="0"/>
              <a:t>	1. Faster than light travel</a:t>
            </a:r>
          </a:p>
          <a:p>
            <a:pPr>
              <a:buNone/>
            </a:pPr>
            <a:r>
              <a:rPr lang="en-US" dirty="0" smtClean="0"/>
              <a:t>	2. Infinite lifespan</a:t>
            </a:r>
          </a:p>
          <a:p>
            <a:pPr>
              <a:buNone/>
            </a:pPr>
            <a:r>
              <a:rPr lang="en-US" dirty="0" smtClean="0"/>
              <a:t>	3. Teleportation</a:t>
            </a:r>
          </a:p>
          <a:p>
            <a:pPr>
              <a:buNone/>
            </a:pPr>
            <a:r>
              <a:rPr lang="en-US" dirty="0" smtClean="0"/>
              <a:t>	4. Colonies all over our galaxy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this help “Switch Ontario”?</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AutoNum type="arabicPeriod"/>
            </a:pPr>
            <a:r>
              <a:rPr lang="en-US" dirty="0" smtClean="0"/>
              <a:t>Understand in becoming energy independent utilizing renewable energy resources that you have to consider the following:</a:t>
            </a:r>
          </a:p>
          <a:p>
            <a:pPr marL="914400" lvl="1" indent="-514350">
              <a:buAutoNum type="alphaUcPeriod"/>
            </a:pPr>
            <a:r>
              <a:rPr lang="en-US" dirty="0" smtClean="0"/>
              <a:t>Patterns of energy use in multiple areas:</a:t>
            </a:r>
          </a:p>
          <a:p>
            <a:pPr marL="1314450" lvl="2" indent="-514350">
              <a:buAutoNum type="romanLcPeriod"/>
            </a:pPr>
            <a:r>
              <a:rPr lang="en-US" dirty="0" smtClean="0"/>
              <a:t>Transportation</a:t>
            </a:r>
          </a:p>
          <a:p>
            <a:pPr marL="1314450" lvl="2" indent="-514350">
              <a:buAutoNum type="romanLcPeriod"/>
            </a:pPr>
            <a:r>
              <a:rPr lang="en-US" dirty="0" smtClean="0"/>
              <a:t>Residential Housing</a:t>
            </a:r>
          </a:p>
          <a:p>
            <a:pPr marL="1314450" lvl="2" indent="-514350">
              <a:buAutoNum type="romanLcPeriod"/>
            </a:pPr>
            <a:r>
              <a:rPr lang="en-US" dirty="0" smtClean="0"/>
              <a:t>Industry</a:t>
            </a:r>
          </a:p>
          <a:p>
            <a:pPr marL="1314450" lvl="2" indent="-514350">
              <a:buAutoNum type="romanLcPeriod"/>
            </a:pPr>
            <a:r>
              <a:rPr lang="en-US" dirty="0" smtClean="0"/>
              <a:t>Import/Export</a:t>
            </a:r>
          </a:p>
          <a:p>
            <a:pPr marL="914400" lvl="1" indent="-514350">
              <a:buAutoNum type="alphaUcPeriod"/>
            </a:pPr>
            <a:r>
              <a:rPr lang="en-US" dirty="0" smtClean="0"/>
              <a:t>Trends in population and employment</a:t>
            </a:r>
          </a:p>
          <a:p>
            <a:pPr marL="914400" lvl="1" indent="-514350">
              <a:buNone/>
            </a:pPr>
            <a:r>
              <a:rPr lang="en-US" dirty="0" smtClean="0"/>
              <a:t>	</a:t>
            </a:r>
            <a:r>
              <a:rPr lang="en-US" dirty="0" err="1" smtClean="0"/>
              <a:t>i</a:t>
            </a:r>
            <a:r>
              <a:rPr lang="en-US" dirty="0" smtClean="0"/>
              <a:t>.    Where will people live and work?</a:t>
            </a:r>
          </a:p>
          <a:p>
            <a:pPr marL="914400" lvl="1" indent="-514350">
              <a:buAutoNum type="alphaUcPeriod" startAt="3"/>
            </a:pPr>
            <a:r>
              <a:rPr lang="en-US" dirty="0" smtClean="0"/>
              <a:t>New and Emerging Technologies</a:t>
            </a:r>
          </a:p>
          <a:p>
            <a:pPr marL="914400" lvl="1" indent="-514350">
              <a:buAutoNum type="alphaUcPeriod" startAt="3"/>
            </a:pPr>
            <a:r>
              <a:rPr lang="en-US" dirty="0" smtClean="0"/>
              <a:t>WHERE IS THE WASTE?</a:t>
            </a:r>
          </a:p>
          <a:p>
            <a:pPr marL="1314450" lvl="2" indent="-514350">
              <a:buAutoNum type="romanLcPeriod"/>
            </a:pPr>
            <a:endParaRPr lang="en-U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oung frank.jpg"/>
          <p:cNvPicPr>
            <a:picLocks noChangeAspect="1"/>
          </p:cNvPicPr>
          <p:nvPr/>
        </p:nvPicPr>
        <p:blipFill>
          <a:blip r:embed="rId2" cstate="print"/>
          <a:stretch>
            <a:fillRect/>
          </a:stretch>
        </p:blipFill>
        <p:spPr>
          <a:xfrm>
            <a:off x="101599" y="1752600"/>
            <a:ext cx="9076267" cy="5105400"/>
          </a:xfrm>
          <a:prstGeom prst="rect">
            <a:avLst/>
          </a:prstGeom>
        </p:spPr>
      </p:pic>
      <p:sp>
        <p:nvSpPr>
          <p:cNvPr id="5" name="Title 4"/>
          <p:cNvSpPr>
            <a:spLocks noGrp="1"/>
          </p:cNvSpPr>
          <p:nvPr>
            <p:ph type="ctrTitle"/>
          </p:nvPr>
        </p:nvSpPr>
        <p:spPr>
          <a:xfrm>
            <a:off x="609600" y="0"/>
            <a:ext cx="7772400" cy="1470025"/>
          </a:xfrm>
        </p:spPr>
        <p:txBody>
          <a:bodyPr/>
          <a:lstStyle/>
          <a:p>
            <a:r>
              <a:rPr lang="en-US" dirty="0" smtClean="0"/>
              <a:t>The future of energy in </a:t>
            </a:r>
            <a:r>
              <a:rPr lang="en-US" smtClean="0"/>
              <a:t>Ontario is</a:t>
            </a:r>
            <a:br>
              <a:rPr lang="en-US" smtClean="0"/>
            </a:br>
            <a:r>
              <a:rPr lang="en-US" smtClean="0"/>
              <a:t>ALIVE!</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that </a:t>
            </a:r>
            <a:r>
              <a:rPr lang="en-US" i="1" dirty="0" smtClean="0"/>
              <a:t>could</a:t>
            </a:r>
            <a:r>
              <a:rPr lang="en-US" dirty="0" smtClean="0"/>
              <a:t> be covered: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Population trends</a:t>
            </a:r>
          </a:p>
          <a:p>
            <a:r>
              <a:rPr lang="en-US" dirty="0" smtClean="0"/>
              <a:t>Agriculture and Food</a:t>
            </a:r>
          </a:p>
          <a:p>
            <a:r>
              <a:rPr lang="en-US" dirty="0" smtClean="0"/>
              <a:t>Health, Medicine, Drugs, Mortality, Longevity</a:t>
            </a:r>
          </a:p>
          <a:p>
            <a:r>
              <a:rPr lang="en-US" dirty="0" smtClean="0"/>
              <a:t>Sanitation and Vaccination</a:t>
            </a:r>
          </a:p>
          <a:p>
            <a:r>
              <a:rPr lang="en-US" dirty="0" smtClean="0"/>
              <a:t>Housing</a:t>
            </a:r>
          </a:p>
          <a:p>
            <a:r>
              <a:rPr lang="en-US" dirty="0" smtClean="0"/>
              <a:t>The “Health” of Planet Earth (Land, Water and Air)</a:t>
            </a:r>
          </a:p>
          <a:p>
            <a:r>
              <a:rPr lang="en-US" dirty="0" smtClean="0"/>
              <a:t>Transportation</a:t>
            </a:r>
          </a:p>
          <a:p>
            <a:r>
              <a:rPr lang="en-US" dirty="0" smtClean="0"/>
              <a:t>Religion and Politics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a:t>
            </a:r>
            <a:r>
              <a:rPr lang="en-US" dirty="0" err="1" smtClean="0"/>
              <a:t>vs</a:t>
            </a:r>
            <a:r>
              <a:rPr lang="en-US" dirty="0" smtClean="0"/>
              <a:t>…..</a:t>
            </a:r>
            <a:endParaRPr lang="en-US" dirty="0"/>
          </a:p>
        </p:txBody>
      </p:sp>
      <p:pic>
        <p:nvPicPr>
          <p:cNvPr id="5121" name="Picture 1"/>
          <p:cNvPicPr>
            <a:picLocks noGrp="1" noChangeAspect="1" noChangeArrowheads="1"/>
          </p:cNvPicPr>
          <p:nvPr>
            <p:ph idx="1"/>
          </p:nvPr>
        </p:nvPicPr>
        <p:blipFill>
          <a:blip r:embed="rId2" cstate="print"/>
          <a:srcRect/>
          <a:stretch>
            <a:fillRect/>
          </a:stretch>
        </p:blipFill>
        <p:spPr bwMode="auto">
          <a:xfrm>
            <a:off x="1554691" y="1600200"/>
            <a:ext cx="6034618" cy="45259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a:t>
            </a:r>
            <a:endParaRPr lang="en-US" dirty="0"/>
          </a:p>
        </p:txBody>
      </p:sp>
      <p:pic>
        <p:nvPicPr>
          <p:cNvPr id="4097" name="Picture 1"/>
          <p:cNvPicPr>
            <a:picLocks noGrp="1" noChangeAspect="1" noChangeArrowheads="1"/>
          </p:cNvPicPr>
          <p:nvPr>
            <p:ph idx="1"/>
          </p:nvPr>
        </p:nvPicPr>
        <p:blipFill>
          <a:blip r:embed="rId2" cstate="print"/>
          <a:srcRect t="17793"/>
          <a:stretch>
            <a:fillRect/>
          </a:stretch>
        </p:blipFill>
        <p:spPr bwMode="auto">
          <a:xfrm>
            <a:off x="1524000" y="1524000"/>
            <a:ext cx="6124020" cy="4576691"/>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All energy is from the Sun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457200" y="1600200"/>
            <a:ext cx="8229600" cy="4525963"/>
          </a:xfrm>
          <a:prstGeom prst="rect">
            <a:avLst/>
          </a:prstGeo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Oil, coal and natural gas are just stored solar energy from many years in the past.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70% of the US’s fossil fuel energy is imported.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The sun delivers approximately 1000 watts of power per square meter when it shines directly on a surface.  The sun isn’t going away!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Wind and water power are the result of the sun’s influence on our planet.  Wind and moving water aren’t going away.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The problem is that we’ve gotten used to the incredibly concentrated power of fossil fuels and have tried to ignore the problems they create.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ib8.jpg"/>
          <p:cNvPicPr>
            <a:picLocks noChangeAspect="1"/>
          </p:cNvPicPr>
          <p:nvPr/>
        </p:nvPicPr>
        <p:blipFill>
          <a:blip r:embed="rId2" cstate="print"/>
          <a:stretch>
            <a:fillRect/>
          </a:stretch>
        </p:blipFill>
        <p:spPr>
          <a:xfrm>
            <a:off x="0" y="1"/>
            <a:ext cx="9144000"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TotalTime>
  <Words>901</Words>
  <Application>Microsoft Macintosh PowerPoint</Application>
  <PresentationFormat>On-screen Show (4:3)</PresentationFormat>
  <Paragraphs>111</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Switch Ontario </vt:lpstr>
      <vt:lpstr>Woodhenge Sustainable Community</vt:lpstr>
      <vt:lpstr>PowerPoint Presentation</vt:lpstr>
      <vt:lpstr>Topics that could be covered:</vt:lpstr>
      <vt:lpstr>Logic vs…..</vt:lpstr>
      <vt:lpstr>Greed</vt:lpstr>
      <vt:lpstr>PowerPoint Presentation</vt:lpstr>
      <vt:lpstr>PowerPoint Presentation</vt:lpstr>
      <vt:lpstr>PowerPoint Presentation</vt:lpstr>
      <vt:lpstr>What matters for the size of the world population is fertility not mortatlity Mortality is even inversely correlated with population growth </vt:lpstr>
      <vt:lpstr>What is the maximum population the Earth can sustain?  10 billion people Many scientists think Earth has a maximum carrying capacity of 9 billion to 10 billion people. [How Do You Count 7 Billion People?] One such scientist, the eminent Harvard University sociobiologist Edward O. Wilson, bases his estimate on calculations of the Earth's available resources.Oct 11, 2011 </vt:lpstr>
      <vt:lpstr>PowerPoint Presentation</vt:lpstr>
      <vt:lpstr>Reasons for Population Growth (and subsequent increase in resource depletion and energy use)</vt:lpstr>
      <vt:lpstr>PowerPoint Presentation</vt:lpstr>
      <vt:lpstr>What We Try to Do</vt:lpstr>
      <vt:lpstr>Moore’s Law (about 2 years)</vt:lpstr>
      <vt:lpstr>Just as a crisis occurs…</vt:lpstr>
      <vt:lpstr>PowerPoint Presentation</vt:lpstr>
      <vt:lpstr>PowerPoint Presentation</vt:lpstr>
      <vt:lpstr>PowerPoint Presentation</vt:lpstr>
      <vt:lpstr>Comprehensive Anticipatory Design Science What is Comprehensive Anticipatory Design Science and why is it relevant and critical in the today's world? (paraphrased from R. Buckminster Fuller) From a global perspective, we are faced with daunting challenges as documented by World Resources, 1996-97: the accelerating confluence of population expansion, increased demand for energy, food, clean drinking water, adequate housing, the destructive environmental effects of pollution from fossil fuels and nuclear waste, plus the growing divergence between the haves and have-nots and the potential for ensuing conflicts.  </vt:lpstr>
      <vt:lpstr>Likely Scenarios For Energy</vt:lpstr>
      <vt:lpstr>PowerPoint Presentation</vt:lpstr>
      <vt:lpstr>Likely Scenarios for Resources</vt:lpstr>
      <vt:lpstr>PowerPoint Presentation</vt:lpstr>
      <vt:lpstr>Cradle to Cradle: Remaking the Way We Make Things  by William McDonough,  Michael Braungart </vt:lpstr>
      <vt:lpstr>Limits to Growth</vt:lpstr>
      <vt:lpstr>Star Trek Future*</vt:lpstr>
      <vt:lpstr>In the year “0019” CE</vt:lpstr>
      <vt:lpstr>In the year 2019</vt:lpstr>
      <vt:lpstr>PowerPoint Presentation</vt:lpstr>
      <vt:lpstr>By the year 4019</vt:lpstr>
      <vt:lpstr>How does this help “Switch Ontario”?</vt:lpstr>
      <vt:lpstr>The future of energy in Ontario is ALIVE!</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Switch Ontario</dc:title>
  <dc:creator>Krista</dc:creator>
  <cp:lastModifiedBy>Tatyana Zaremba</cp:lastModifiedBy>
  <cp:revision>16</cp:revision>
  <dcterms:created xsi:type="dcterms:W3CDTF">2019-04-26T13:16:10Z</dcterms:created>
  <dcterms:modified xsi:type="dcterms:W3CDTF">2019-05-21T14:49:28Z</dcterms:modified>
</cp:coreProperties>
</file>