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36"/>
  </p:notesMasterIdLst>
  <p:sldIdLst>
    <p:sldId id="297" r:id="rId3"/>
    <p:sldId id="298" r:id="rId4"/>
    <p:sldId id="300" r:id="rId5"/>
    <p:sldId id="299" r:id="rId6"/>
    <p:sldId id="340" r:id="rId7"/>
    <p:sldId id="341" r:id="rId8"/>
    <p:sldId id="302" r:id="rId9"/>
    <p:sldId id="316" r:id="rId10"/>
    <p:sldId id="338" r:id="rId11"/>
    <p:sldId id="303" r:id="rId12"/>
    <p:sldId id="304" r:id="rId13"/>
    <p:sldId id="305" r:id="rId14"/>
    <p:sldId id="306" r:id="rId15"/>
    <p:sldId id="307" r:id="rId16"/>
    <p:sldId id="308" r:id="rId17"/>
    <p:sldId id="309" r:id="rId18"/>
    <p:sldId id="337" r:id="rId19"/>
    <p:sldId id="310" r:id="rId20"/>
    <p:sldId id="311" r:id="rId21"/>
    <p:sldId id="312" r:id="rId22"/>
    <p:sldId id="313" r:id="rId23"/>
    <p:sldId id="324" r:id="rId24"/>
    <p:sldId id="325" r:id="rId25"/>
    <p:sldId id="326" r:id="rId26"/>
    <p:sldId id="327" r:id="rId27"/>
    <p:sldId id="329" r:id="rId28"/>
    <p:sldId id="331" r:id="rId29"/>
    <p:sldId id="339" r:id="rId30"/>
    <p:sldId id="317" r:id="rId31"/>
    <p:sldId id="334" r:id="rId32"/>
    <p:sldId id="335" r:id="rId33"/>
    <p:sldId id="319" r:id="rId34"/>
    <p:sldId id="34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ECB4E5-8399-874B-9F3C-F55F37BB44CD}">
          <p14:sldIdLst>
            <p14:sldId id="297"/>
            <p14:sldId id="298"/>
            <p14:sldId id="300"/>
            <p14:sldId id="299"/>
            <p14:sldId id="340"/>
            <p14:sldId id="341"/>
            <p14:sldId id="302"/>
            <p14:sldId id="316"/>
            <p14:sldId id="338"/>
            <p14:sldId id="303"/>
            <p14:sldId id="304"/>
            <p14:sldId id="305"/>
            <p14:sldId id="306"/>
            <p14:sldId id="307"/>
            <p14:sldId id="308"/>
            <p14:sldId id="309"/>
            <p14:sldId id="337"/>
            <p14:sldId id="310"/>
            <p14:sldId id="311"/>
            <p14:sldId id="312"/>
            <p14:sldId id="313"/>
            <p14:sldId id="324"/>
            <p14:sldId id="325"/>
            <p14:sldId id="326"/>
            <p14:sldId id="327"/>
            <p14:sldId id="329"/>
            <p14:sldId id="331"/>
            <p14:sldId id="339"/>
            <p14:sldId id="317"/>
            <p14:sldId id="334"/>
            <p14:sldId id="335"/>
            <p14:sldId id="319"/>
            <p14:sldId id="342"/>
          </p14:sldIdLst>
        </p14:section>
        <p14:section name="Untitled Section" id="{F81AC3C9-3873-E54C-A2C0-BA138A017A9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87663" autoAdjust="0"/>
  </p:normalViewPr>
  <p:slideViewPr>
    <p:cSldViewPr snapToGrid="0">
      <p:cViewPr varScale="1">
        <p:scale>
          <a:sx n="101" d="100"/>
          <a:sy n="101" d="100"/>
        </p:scale>
        <p:origin x="10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BC692-2562-4790-865B-C2D8FF849855}" type="datetimeFigureOut">
              <a:rPr lang="en-CA" smtClean="0"/>
              <a:t>2019-10-03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E4977-6701-4396-96D1-DFE3584BCB15}" type="slidenum">
              <a:rPr lang="en-CA" smtClean="0"/>
              <a:t>‹#›</a:t>
            </a:fld>
            <a:endParaRPr lang="en-CA"/>
          </a:p>
        </p:txBody>
      </p:sp>
    </p:spTree>
    <p:extLst>
      <p:ext uri="{BB962C8B-B14F-4D97-AF65-F5344CB8AC3E}">
        <p14:creationId xmlns:p14="http://schemas.microsoft.com/office/powerpoint/2010/main" val="23757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This webinar today is designed to give you an introduction to why municipalities need to encourage residential energy efficiency retrofits and what those retrofits entail.  I will then give a brief overview of the LIC financing tool that municipalities can use to encourage these retrofits and give some examples of other programs across Canada and the US.  In future webinars, I will cover LIC financing in far more detail.</a:t>
            </a:r>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1</a:t>
            </a:fld>
            <a:endParaRPr lang="en-CA"/>
          </a:p>
        </p:txBody>
      </p:sp>
    </p:spTree>
    <p:extLst>
      <p:ext uri="{BB962C8B-B14F-4D97-AF65-F5344CB8AC3E}">
        <p14:creationId xmlns:p14="http://schemas.microsoft.com/office/powerpoint/2010/main" val="14802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Example</a:t>
            </a:r>
            <a:r>
              <a:rPr lang="en-CA" baseline="0" dirty="0"/>
              <a:t> from Toronto</a:t>
            </a:r>
          </a:p>
          <a:p>
            <a:r>
              <a:rPr lang="en-CA" baseline="0" dirty="0"/>
              <a:t>Toronto experienced lower than expected uptake in the program.  As I will discuss in future webinars, many of the barriers to uptake have been addressed.  The energy reductions achieved are impressive, however.</a:t>
            </a:r>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16</a:t>
            </a:fld>
            <a:endParaRPr lang="en-CA"/>
          </a:p>
        </p:txBody>
      </p:sp>
    </p:spTree>
    <p:extLst>
      <p:ext uri="{BB962C8B-B14F-4D97-AF65-F5344CB8AC3E}">
        <p14:creationId xmlns:p14="http://schemas.microsoft.com/office/powerpoint/2010/main" val="4188010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18</a:t>
            </a:fld>
            <a:endParaRPr lang="en-CA"/>
          </a:p>
        </p:txBody>
      </p:sp>
    </p:spTree>
    <p:extLst>
      <p:ext uri="{BB962C8B-B14F-4D97-AF65-F5344CB8AC3E}">
        <p14:creationId xmlns:p14="http://schemas.microsoft.com/office/powerpoint/2010/main" val="135011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20</a:t>
            </a:fld>
            <a:endParaRPr lang="en-CA"/>
          </a:p>
        </p:txBody>
      </p:sp>
    </p:spTree>
    <p:extLst>
      <p:ext uri="{BB962C8B-B14F-4D97-AF65-F5344CB8AC3E}">
        <p14:creationId xmlns:p14="http://schemas.microsoft.com/office/powerpoint/2010/main" val="3583270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C-PACE programs</a:t>
            </a:r>
            <a:r>
              <a:rPr lang="en-CA" baseline="0" dirty="0"/>
              <a:t> that target the commercial sector have been more widely adopted in the US</a:t>
            </a:r>
          </a:p>
          <a:p>
            <a:r>
              <a:rPr lang="en-CA" baseline="0" dirty="0"/>
              <a:t>3</a:t>
            </a:r>
            <a:r>
              <a:rPr lang="en-CA" baseline="30000" dirty="0"/>
              <a:t>rd</a:t>
            </a:r>
            <a:r>
              <a:rPr lang="en-CA" baseline="0" dirty="0"/>
              <a:t> party financing may be more challenging to set up in Canada because of legal and regulatory differences.</a:t>
            </a:r>
          </a:p>
          <a:p>
            <a:r>
              <a:rPr lang="en-CA" baseline="0" dirty="0"/>
              <a:t>Very impressive outcomes for the program.</a:t>
            </a:r>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21</a:t>
            </a:fld>
            <a:endParaRPr lang="en-CA"/>
          </a:p>
        </p:txBody>
      </p:sp>
    </p:spTree>
    <p:extLst>
      <p:ext uri="{BB962C8B-B14F-4D97-AF65-F5344CB8AC3E}">
        <p14:creationId xmlns:p14="http://schemas.microsoft.com/office/powerpoint/2010/main" val="270941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22</a:t>
            </a:fld>
            <a:endParaRPr lang="en-CA"/>
          </a:p>
        </p:txBody>
      </p:sp>
    </p:spTree>
    <p:extLst>
      <p:ext uri="{BB962C8B-B14F-4D97-AF65-F5344CB8AC3E}">
        <p14:creationId xmlns:p14="http://schemas.microsoft.com/office/powerpoint/2010/main" val="228235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Credit check</a:t>
            </a:r>
            <a:r>
              <a:rPr lang="en-CA" baseline="0" dirty="0"/>
              <a:t> often used in US programs</a:t>
            </a:r>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24</a:t>
            </a:fld>
            <a:endParaRPr lang="en-CA"/>
          </a:p>
        </p:txBody>
      </p:sp>
    </p:spTree>
    <p:extLst>
      <p:ext uri="{BB962C8B-B14F-4D97-AF65-F5344CB8AC3E}">
        <p14:creationId xmlns:p14="http://schemas.microsoft.com/office/powerpoint/2010/main" val="3176783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Mortgage lender will only give approval if there is low risk</a:t>
            </a:r>
            <a:r>
              <a:rPr lang="en-CA" baseline="0" dirty="0"/>
              <a:t> of default on mortgage payments thus also low risk of default on LIC/PACE</a:t>
            </a:r>
          </a:p>
          <a:p>
            <a:r>
              <a:rPr lang="en-CA" baseline="0" dirty="0"/>
              <a:t>homeowners with mortgage insurance are often denied</a:t>
            </a:r>
          </a:p>
          <a:p>
            <a:r>
              <a:rPr lang="en-CA" baseline="0" dirty="0"/>
              <a:t>Some mortgage terms limit the amount of other debt the homeowner can take on.  LIC/PACE program debt is tied to property not homeowner </a:t>
            </a:r>
          </a:p>
          <a:p>
            <a:r>
              <a:rPr lang="en-CA" baseline="0" dirty="0"/>
              <a:t>QU and NS used E performance or cost-effectiveness criteria to ensure utility savings close to repayment costs</a:t>
            </a:r>
          </a:p>
          <a:p>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25</a:t>
            </a:fld>
            <a:endParaRPr lang="en-CA"/>
          </a:p>
        </p:txBody>
      </p:sp>
    </p:spTree>
    <p:extLst>
      <p:ext uri="{BB962C8B-B14F-4D97-AF65-F5344CB8AC3E}">
        <p14:creationId xmlns:p14="http://schemas.microsoft.com/office/powerpoint/2010/main" val="1272570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Eg</a:t>
            </a:r>
            <a:r>
              <a:rPr lang="en-CA" dirty="0"/>
              <a:t> </a:t>
            </a:r>
            <a:r>
              <a:rPr lang="en-CA" dirty="0" err="1"/>
              <a:t>EnergyStar</a:t>
            </a:r>
            <a:endParaRPr lang="en-CA" dirty="0"/>
          </a:p>
          <a:p>
            <a:r>
              <a:rPr lang="en-CA" dirty="0"/>
              <a:t>Greater</a:t>
            </a:r>
            <a:r>
              <a:rPr lang="en-CA" baseline="0" dirty="0"/>
              <a:t> participation achieved when project eligibility has been broadened </a:t>
            </a:r>
            <a:r>
              <a:rPr lang="en-CA" baseline="0" dirty="0" err="1"/>
              <a:t>eg</a:t>
            </a:r>
            <a:r>
              <a:rPr lang="en-CA" baseline="0" dirty="0"/>
              <a:t> solar projects, EV charging infrastructure, water efficiency, cool roofs</a:t>
            </a:r>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27</a:t>
            </a:fld>
            <a:endParaRPr lang="en-CA"/>
          </a:p>
        </p:txBody>
      </p:sp>
    </p:spTree>
    <p:extLst>
      <p:ext uri="{BB962C8B-B14F-4D97-AF65-F5344CB8AC3E}">
        <p14:creationId xmlns:p14="http://schemas.microsoft.com/office/powerpoint/2010/main" val="1441131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-tradespeople can recommend retrofit measures</a:t>
            </a:r>
            <a:r>
              <a:rPr lang="en-CA" baseline="0" dirty="0"/>
              <a:t> and LIC/PACE financing when hired for other renovations</a:t>
            </a:r>
          </a:p>
          <a:p>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29</a:t>
            </a:fld>
            <a:endParaRPr lang="en-CA"/>
          </a:p>
        </p:txBody>
      </p:sp>
    </p:spTree>
    <p:extLst>
      <p:ext uri="{BB962C8B-B14F-4D97-AF65-F5344CB8AC3E}">
        <p14:creationId xmlns:p14="http://schemas.microsoft.com/office/powerpoint/2010/main" val="22477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Municipalities – help design initial</a:t>
            </a:r>
            <a:r>
              <a:rPr lang="en-CA" baseline="0" dirty="0"/>
              <a:t> program and pass LIC by-law</a:t>
            </a:r>
          </a:p>
          <a:p>
            <a:r>
              <a:rPr lang="en-CA" baseline="0" dirty="0"/>
              <a:t>	- may have administrative, financial, marketing roles</a:t>
            </a:r>
          </a:p>
          <a:p>
            <a:r>
              <a:rPr lang="en-CA" baseline="0" dirty="0"/>
              <a:t>Contractors/installers – help market the program</a:t>
            </a:r>
          </a:p>
          <a:p>
            <a:r>
              <a:rPr lang="en-CA" baseline="0" dirty="0"/>
              <a:t>	-need to understand the value of retrofits</a:t>
            </a:r>
          </a:p>
          <a:p>
            <a:r>
              <a:rPr lang="en-CA" baseline="0" dirty="0"/>
              <a:t>	-may need to build capacity</a:t>
            </a:r>
          </a:p>
          <a:p>
            <a:r>
              <a:rPr lang="en-CA" baseline="0" dirty="0"/>
              <a:t>Energy auditors – help market the program</a:t>
            </a:r>
          </a:p>
          <a:p>
            <a:r>
              <a:rPr lang="en-CA" baseline="0" dirty="0"/>
              <a:t>	- perform energy audits </a:t>
            </a:r>
          </a:p>
          <a:p>
            <a:r>
              <a:rPr lang="en-CA" baseline="0" dirty="0"/>
              <a:t>	-make retrofit recommendations</a:t>
            </a:r>
          </a:p>
          <a:p>
            <a:r>
              <a:rPr lang="en-CA" baseline="0" dirty="0"/>
              <a:t>	-may need to build capacity</a:t>
            </a:r>
          </a:p>
          <a:p>
            <a:r>
              <a:rPr lang="en-CA" baseline="0" dirty="0"/>
              <a:t>Hardware and renovation businesses – supply retrofit materials</a:t>
            </a:r>
          </a:p>
          <a:p>
            <a:r>
              <a:rPr lang="en-CA" baseline="0" dirty="0"/>
              <a:t>	- may help market the program</a:t>
            </a:r>
          </a:p>
          <a:p>
            <a:r>
              <a:rPr lang="en-CA" baseline="0" dirty="0"/>
              <a:t>Financial partners – may provide capital for loans, loan loss reserves, </a:t>
            </a:r>
          </a:p>
          <a:p>
            <a:r>
              <a:rPr lang="en-CA" baseline="0" dirty="0"/>
              <a:t>Outreach and marketing partners – market the program</a:t>
            </a:r>
          </a:p>
          <a:p>
            <a:r>
              <a:rPr lang="en-CA" baseline="0" dirty="0"/>
              <a:t>Utilities and incentive providers –may help market the program</a:t>
            </a:r>
          </a:p>
          <a:p>
            <a:r>
              <a:rPr lang="en-CA" baseline="0" dirty="0"/>
              <a:t>Real estate agents – explain LICs on homes </a:t>
            </a:r>
          </a:p>
          <a:p>
            <a:r>
              <a:rPr lang="en-CA" baseline="0" dirty="0"/>
              <a:t>	-need to understand the value of retrofits</a:t>
            </a:r>
          </a:p>
        </p:txBody>
      </p:sp>
      <p:sp>
        <p:nvSpPr>
          <p:cNvPr id="4" name="Slide Number Placeholder 3"/>
          <p:cNvSpPr>
            <a:spLocks noGrp="1"/>
          </p:cNvSpPr>
          <p:nvPr>
            <p:ph type="sldNum" sz="quarter" idx="10"/>
          </p:nvPr>
        </p:nvSpPr>
        <p:spPr/>
        <p:txBody>
          <a:bodyPr/>
          <a:lstStyle/>
          <a:p>
            <a:fld id="{DB90FB2A-08F0-4891-9DB4-090E0D9FE27B}" type="slidenum">
              <a:rPr lang="en-CA" smtClean="0"/>
              <a:t>31</a:t>
            </a:fld>
            <a:endParaRPr lang="en-CA"/>
          </a:p>
        </p:txBody>
      </p:sp>
    </p:spTree>
    <p:extLst>
      <p:ext uri="{BB962C8B-B14F-4D97-AF65-F5344CB8AC3E}">
        <p14:creationId xmlns:p14="http://schemas.microsoft.com/office/powerpoint/2010/main" val="326256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Municipalities</a:t>
            </a:r>
            <a:r>
              <a:rPr lang="en-CA" baseline="0" dirty="0"/>
              <a:t> increasingly vulnerable to effects of climate change: extreme weather events, flooding, heat waves, wildfires</a:t>
            </a:r>
          </a:p>
          <a:p>
            <a:r>
              <a:rPr lang="en-CA" baseline="0" dirty="0"/>
              <a:t>Points on map show communities that are developing CAP or (stars) have CAP in place</a:t>
            </a:r>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2</a:t>
            </a:fld>
            <a:endParaRPr lang="en-CA"/>
          </a:p>
        </p:txBody>
      </p:sp>
    </p:spTree>
    <p:extLst>
      <p:ext uri="{BB962C8B-B14F-4D97-AF65-F5344CB8AC3E}">
        <p14:creationId xmlns:p14="http://schemas.microsoft.com/office/powerpoint/2010/main" val="365217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Increased property</a:t>
            </a:r>
            <a:r>
              <a:rPr lang="en-CA" baseline="0" dirty="0"/>
              <a:t> taxes from improved buildings stock</a:t>
            </a:r>
          </a:p>
          <a:p>
            <a:r>
              <a:rPr lang="en-CA" baseline="0" dirty="0"/>
              <a:t>Retrofits are good for the local economy, they increase GDP and create local jobs</a:t>
            </a:r>
          </a:p>
          <a:p>
            <a:r>
              <a:rPr lang="en-CA" baseline="0" dirty="0"/>
              <a:t>Energy efficiency measures can offset increased electricity demand reducing the need to build new capacity and infrastructure</a:t>
            </a:r>
          </a:p>
          <a:p>
            <a:r>
              <a:rPr lang="en-CA" baseline="0" dirty="0"/>
              <a:t>Burning fuels produces air pollution, therefore cleaner air when less fossil fuels are burned</a:t>
            </a:r>
          </a:p>
          <a:p>
            <a:r>
              <a:rPr lang="en-CA" baseline="0" dirty="0"/>
              <a:t>Utility bill savings from less energy use</a:t>
            </a:r>
          </a:p>
          <a:p>
            <a:r>
              <a:rPr lang="en-CA" baseline="0" dirty="0"/>
              <a:t>Homeowners with retrofits most commonly report increased comfort from less drafty homes with more uniform temperature throughout.  Indoor air quality can also be improved with retrofits.</a:t>
            </a:r>
          </a:p>
          <a:p>
            <a:r>
              <a:rPr lang="en-CA" baseline="0" dirty="0"/>
              <a:t>Homeowners benefit from greater resilience to energy price fluctuations, power outages and extreme temperatures</a:t>
            </a:r>
          </a:p>
          <a:p>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7</a:t>
            </a:fld>
            <a:endParaRPr lang="en-CA"/>
          </a:p>
        </p:txBody>
      </p:sp>
    </p:spTree>
    <p:extLst>
      <p:ext uri="{BB962C8B-B14F-4D97-AF65-F5344CB8AC3E}">
        <p14:creationId xmlns:p14="http://schemas.microsoft.com/office/powerpoint/2010/main" val="236495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Retrofits</a:t>
            </a:r>
            <a:r>
              <a:rPr lang="en-CA" baseline="0" dirty="0"/>
              <a:t> can be very expensive</a:t>
            </a:r>
            <a:endParaRPr lang="en-CA" dirty="0"/>
          </a:p>
          <a:p>
            <a:r>
              <a:rPr lang="en-CA" dirty="0"/>
              <a:t>We have</a:t>
            </a:r>
            <a:r>
              <a:rPr lang="en-CA" baseline="0" dirty="0"/>
              <a:t> low fuel prices right now making energy efficiency less cost effective with longer payback periods</a:t>
            </a:r>
          </a:p>
          <a:p>
            <a:r>
              <a:rPr lang="en-CA" baseline="0" dirty="0"/>
              <a:t>With rentals, landlords are responsible for paying for retrofits but tenants may reap all the utility savings.  This means that landlords have very little incentive to do the retrofits.</a:t>
            </a:r>
          </a:p>
          <a:p>
            <a:r>
              <a:rPr lang="en-CA" baseline="0" dirty="0"/>
              <a:t>Undervaluation of energy efficiency retrofits is a big challenge.  Programs should plan and budget for marketing to communicate the benefits of retrofits and ensure high participation rates.  </a:t>
            </a:r>
          </a:p>
          <a:p>
            <a:endParaRPr lang="en-CA" baseline="0" dirty="0"/>
          </a:p>
          <a:p>
            <a:r>
              <a:rPr lang="en-CA" baseline="0" dirty="0"/>
              <a:t>The result is that municipalities have to date have made little progress in reducing GHGs from residential buildings through retrofits.  Municipalities cannot generally offer financial incentives or reduce residential energy use through regulation, but they can offer LIC/PACE financing.</a:t>
            </a:r>
          </a:p>
          <a:p>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10</a:t>
            </a:fld>
            <a:endParaRPr lang="en-CA"/>
          </a:p>
        </p:txBody>
      </p:sp>
    </p:spTree>
    <p:extLst>
      <p:ext uri="{BB962C8B-B14F-4D97-AF65-F5344CB8AC3E}">
        <p14:creationId xmlns:p14="http://schemas.microsoft.com/office/powerpoint/2010/main" val="52623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PACE is the term most commonly used across Canada and the US</a:t>
            </a:r>
          </a:p>
          <a:p>
            <a:r>
              <a:rPr lang="en-CA" dirty="0"/>
              <a:t>Up to now, Clean</a:t>
            </a:r>
            <a:r>
              <a:rPr lang="en-CA" baseline="0" dirty="0"/>
              <a:t> Air Partnership has mostly used the LIC term, but we are switching to PACE since this is the term most commonly used across North America for this type of program</a:t>
            </a:r>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11</a:t>
            </a:fld>
            <a:endParaRPr lang="en-CA"/>
          </a:p>
        </p:txBody>
      </p:sp>
    </p:spTree>
    <p:extLst>
      <p:ext uri="{BB962C8B-B14F-4D97-AF65-F5344CB8AC3E}">
        <p14:creationId xmlns:p14="http://schemas.microsoft.com/office/powerpoint/2010/main" val="80597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a:t>
            </a:r>
          </a:p>
        </p:txBody>
      </p:sp>
      <p:sp>
        <p:nvSpPr>
          <p:cNvPr id="4" name="Slide Number Placeholder 3"/>
          <p:cNvSpPr>
            <a:spLocks noGrp="1"/>
          </p:cNvSpPr>
          <p:nvPr>
            <p:ph type="sldNum" sz="quarter" idx="10"/>
          </p:nvPr>
        </p:nvSpPr>
        <p:spPr/>
        <p:txBody>
          <a:bodyPr/>
          <a:lstStyle/>
          <a:p>
            <a:fld id="{DB90FB2A-08F0-4891-9DB4-090E0D9FE27B}" type="slidenum">
              <a:rPr lang="en-CA" smtClean="0"/>
              <a:t>12</a:t>
            </a:fld>
            <a:endParaRPr lang="en-CA"/>
          </a:p>
        </p:txBody>
      </p:sp>
    </p:spTree>
    <p:extLst>
      <p:ext uri="{BB962C8B-B14F-4D97-AF65-F5344CB8AC3E}">
        <p14:creationId xmlns:p14="http://schemas.microsoft.com/office/powerpoint/2010/main" val="18062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High level overview,</a:t>
            </a:r>
            <a:r>
              <a:rPr lang="en-CA" baseline="0" dirty="0"/>
              <a:t> next webinar will go into this in much more detail</a:t>
            </a:r>
          </a:p>
          <a:p>
            <a:endParaRPr lang="en-CA" baseline="0" dirty="0"/>
          </a:p>
          <a:p>
            <a:r>
              <a:rPr lang="en-CA" baseline="0" dirty="0"/>
              <a:t>Loan is tied to the property, not the owner.  This makes retrofits appealing to homeowners who do not anticipate staying in their home long enough to make the retrofit cost effective.  Since the new homeowner benefits from the retrofit measures, so too do they make the regular payments for them.</a:t>
            </a:r>
          </a:p>
          <a:p>
            <a:endParaRPr lang="en-CA" baseline="0" dirty="0"/>
          </a:p>
          <a:p>
            <a:r>
              <a:rPr lang="en-CA" baseline="0" dirty="0"/>
              <a:t>Full cost, including the administrative costs are covered by the loan.  Therefore this program has no net cost to the municipality and the taxpayers.</a:t>
            </a:r>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13</a:t>
            </a:fld>
            <a:endParaRPr lang="en-CA"/>
          </a:p>
        </p:txBody>
      </p:sp>
    </p:spTree>
    <p:extLst>
      <p:ext uri="{BB962C8B-B14F-4D97-AF65-F5344CB8AC3E}">
        <p14:creationId xmlns:p14="http://schemas.microsoft.com/office/powerpoint/2010/main" val="165341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Loan payments may be closely</a:t>
            </a:r>
            <a:r>
              <a:rPr lang="en-CA" baseline="0" dirty="0"/>
              <a:t> tied to utility bill savings</a:t>
            </a:r>
          </a:p>
          <a:p>
            <a:r>
              <a:rPr lang="en-CA" baseline="0" dirty="0"/>
              <a:t>Competitive loan terms may open door for lower income households to consider retrofits</a:t>
            </a:r>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14</a:t>
            </a:fld>
            <a:endParaRPr lang="en-CA"/>
          </a:p>
        </p:txBody>
      </p:sp>
    </p:spTree>
    <p:extLst>
      <p:ext uri="{BB962C8B-B14F-4D97-AF65-F5344CB8AC3E}">
        <p14:creationId xmlns:p14="http://schemas.microsoft.com/office/powerpoint/2010/main" val="259261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Municipalities must</a:t>
            </a:r>
            <a:r>
              <a:rPr lang="en-CA" baseline="0" dirty="0"/>
              <a:t> provide the loans to the homeowners.  These are fully paid back, so there is no net cost but they must find a source of financing.  Often this comes from budget surpluses, but can also come from Infrastructure Ontario loans, municipal bonds and debentures, grants and other sources.  This will be covered in far more detail in a future webinar.</a:t>
            </a:r>
          </a:p>
          <a:p>
            <a:r>
              <a:rPr lang="en-CA" baseline="0" dirty="0"/>
              <a:t>This program requires some municipal administration – the capacity and resources must be in place.  Administration fees added to the LIC/PACE loan can cover these costs.</a:t>
            </a:r>
          </a:p>
          <a:p>
            <a:r>
              <a:rPr lang="en-CA" baseline="0" dirty="0"/>
              <a:t>It takes time and resources to develop new LIC/PACE programs,</a:t>
            </a:r>
          </a:p>
          <a:p>
            <a:r>
              <a:rPr lang="en-CA" baseline="0" dirty="0"/>
              <a:t>Many LIC/PACE programs have had low participation rates.  It is important to plan and budget for marketing to draw in qualified homeowners.</a:t>
            </a:r>
          </a:p>
          <a:p>
            <a:r>
              <a:rPr lang="en-CA" baseline="0" dirty="0"/>
              <a:t>Concerns have been raised about this program by realtors, homebuyers, mortgage lenders and loan providers.  These will be covered in greater detail in future webinars.</a:t>
            </a:r>
          </a:p>
          <a:p>
            <a:r>
              <a:rPr lang="en-CA" baseline="0" dirty="0"/>
              <a:t> </a:t>
            </a:r>
            <a:endParaRPr lang="en-CA" dirty="0"/>
          </a:p>
        </p:txBody>
      </p:sp>
      <p:sp>
        <p:nvSpPr>
          <p:cNvPr id="4" name="Slide Number Placeholder 3"/>
          <p:cNvSpPr>
            <a:spLocks noGrp="1"/>
          </p:cNvSpPr>
          <p:nvPr>
            <p:ph type="sldNum" sz="quarter" idx="10"/>
          </p:nvPr>
        </p:nvSpPr>
        <p:spPr/>
        <p:txBody>
          <a:bodyPr/>
          <a:lstStyle/>
          <a:p>
            <a:fld id="{DB90FB2A-08F0-4891-9DB4-090E0D9FE27B}" type="slidenum">
              <a:rPr lang="en-CA" smtClean="0"/>
              <a:t>15</a:t>
            </a:fld>
            <a:endParaRPr lang="en-CA"/>
          </a:p>
        </p:txBody>
      </p:sp>
    </p:spTree>
    <p:extLst>
      <p:ext uri="{BB962C8B-B14F-4D97-AF65-F5344CB8AC3E}">
        <p14:creationId xmlns:p14="http://schemas.microsoft.com/office/powerpoint/2010/main" val="30994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7A3BB01-C482-4009-9007-DD02CE67EA75}" type="slidenum">
              <a:rPr lang="en-CA" smtClean="0"/>
              <a:t>‹#›</a:t>
            </a:fld>
            <a:endParaRPr lang="en-CA"/>
          </a:p>
        </p:txBody>
      </p:sp>
    </p:spTree>
    <p:extLst>
      <p:ext uri="{BB962C8B-B14F-4D97-AF65-F5344CB8AC3E}">
        <p14:creationId xmlns:p14="http://schemas.microsoft.com/office/powerpoint/2010/main" val="126630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Inn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8011"/>
            <a:ext cx="10972800" cy="1143000"/>
          </a:xfrm>
        </p:spPr>
        <p:txBody>
          <a:bodyPr/>
          <a:lstStyle/>
          <a:p>
            <a:r>
              <a:rPr lang="en-CA" dirty="0"/>
              <a:t>CLICK TO EDIT MASTER TITLE STYLE</a:t>
            </a:r>
            <a:endParaRPr lang="en-US" dirty="0"/>
          </a:p>
        </p:txBody>
      </p:sp>
      <p:sp>
        <p:nvSpPr>
          <p:cNvPr id="3" name="Content Placeholder 2"/>
          <p:cNvSpPr>
            <a:spLocks noGrp="1"/>
          </p:cNvSpPr>
          <p:nvPr>
            <p:ph idx="1"/>
          </p:nvPr>
        </p:nvSpPr>
        <p:spPr>
          <a:xfrm>
            <a:off x="609600" y="1792266"/>
            <a:ext cx="10972800" cy="45254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929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n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8011"/>
            <a:ext cx="10972800" cy="1143000"/>
          </a:xfrm>
        </p:spPr>
        <p:txBody>
          <a:bodyPr/>
          <a:lstStyle/>
          <a:p>
            <a:r>
              <a:rPr lang="en-CA" dirty="0"/>
              <a:t>CLICK TO EDIT MASTER TITLE STYLE</a:t>
            </a:r>
            <a:endParaRPr lang="en-US" dirty="0"/>
          </a:p>
        </p:txBody>
      </p:sp>
      <p:sp>
        <p:nvSpPr>
          <p:cNvPr id="3" name="Content Placeholder 2"/>
          <p:cNvSpPr>
            <a:spLocks noGrp="1"/>
          </p:cNvSpPr>
          <p:nvPr>
            <p:ph idx="1"/>
          </p:nvPr>
        </p:nvSpPr>
        <p:spPr>
          <a:xfrm>
            <a:off x="609600" y="1792266"/>
            <a:ext cx="10972800" cy="45254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18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1485"/>
            <a:ext cx="10363200" cy="1468967"/>
          </a:xfrm>
        </p:spPr>
        <p:txBody>
          <a:bodyPr/>
          <a:lstStyle/>
          <a:p>
            <a:r>
              <a:rPr lang="en-CA"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2978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6361"/>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783916"/>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83916"/>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1035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Cutoff+WashCAP_Logo_Icon-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7378" y="2624667"/>
            <a:ext cx="4244623" cy="4244623"/>
          </a:xfrm>
          <a:prstGeom prst="rect">
            <a:avLst/>
          </a:prstGeom>
        </p:spPr>
      </p:pic>
      <p:pic>
        <p:nvPicPr>
          <p:cNvPr id="10" name="Picture 9" descr="CAP_full_logo_cmyk-hire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272" y="5606895"/>
            <a:ext cx="6003595" cy="869268"/>
          </a:xfrm>
          <a:prstGeom prst="rect">
            <a:avLst/>
          </a:prstGeom>
        </p:spPr>
      </p:pic>
      <p:sp>
        <p:nvSpPr>
          <p:cNvPr id="13" name="Title Placeholder 12"/>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sz="4800" b="1" dirty="0">
                <a:solidFill>
                  <a:srgbClr val="1D6BB5"/>
                </a:solidFill>
                <a:latin typeface="Century Gothic"/>
                <a:cs typeface="Century Gothic"/>
              </a:rPr>
              <a:t>PRESENTATION TITLE:</a:t>
            </a:r>
            <a:endParaRPr lang="en-US" dirty="0"/>
          </a:p>
        </p:txBody>
      </p:sp>
    </p:spTree>
    <p:extLst>
      <p:ext uri="{BB962C8B-B14F-4D97-AF65-F5344CB8AC3E}">
        <p14:creationId xmlns:p14="http://schemas.microsoft.com/office/powerpoint/2010/main" val="2014550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hf hdr="0" ftr="0" dt="0"/>
  <p:txStyles>
    <p:titleStyle>
      <a:lvl1pPr algn="l"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88011"/>
            <a:ext cx="10972800" cy="1143000"/>
          </a:xfrm>
          <a:prstGeom prst="rect">
            <a:avLst/>
          </a:prstGeom>
        </p:spPr>
        <p:txBody>
          <a:bodyPr vert="horz" lIns="91440" tIns="45720" rIns="91440" bIns="45720" rtlCol="0" anchor="ctr">
            <a:normAutofit/>
          </a:bodyPr>
          <a:lstStyle/>
          <a:p>
            <a:r>
              <a:rPr lang="en-CA" dirty="0"/>
              <a:t>SLIDE TITLE</a:t>
            </a:r>
            <a:endParaRPr lang="en-US" dirty="0"/>
          </a:p>
        </p:txBody>
      </p:sp>
      <p:sp>
        <p:nvSpPr>
          <p:cNvPr id="3" name="Text Placeholder 2"/>
          <p:cNvSpPr>
            <a:spLocks noGrp="1"/>
          </p:cNvSpPr>
          <p:nvPr>
            <p:ph type="body" idx="1"/>
          </p:nvPr>
        </p:nvSpPr>
        <p:spPr>
          <a:xfrm>
            <a:off x="609600" y="1825669"/>
            <a:ext cx="10972800" cy="4525433"/>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p:txBody>
      </p:sp>
      <p:sp>
        <p:nvSpPr>
          <p:cNvPr id="7" name="Rectangle 6"/>
          <p:cNvSpPr/>
          <p:nvPr/>
        </p:nvSpPr>
        <p:spPr>
          <a:xfrm>
            <a:off x="0" y="-15665"/>
            <a:ext cx="12192000" cy="597975"/>
          </a:xfrm>
          <a:prstGeom prst="rect">
            <a:avLst/>
          </a:prstGeom>
          <a:solidFill>
            <a:srgbClr val="1D6B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1D6BB5"/>
              </a:solidFill>
            </a:endParaRPr>
          </a:p>
        </p:txBody>
      </p:sp>
      <p:pic>
        <p:nvPicPr>
          <p:cNvPr id="8" name="Picture 7" descr="Cutoff+WashCAP_Logo_Icon-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4845" y="3510845"/>
            <a:ext cx="3347156" cy="3347156"/>
          </a:xfrm>
          <a:prstGeom prst="rect">
            <a:avLst/>
          </a:prstGeom>
        </p:spPr>
      </p:pic>
      <p:pic>
        <p:nvPicPr>
          <p:cNvPr id="9" name="Picture 8" descr="CAP_noIcon_logo_cmy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1" y="6429950"/>
            <a:ext cx="2922740" cy="244617"/>
          </a:xfrm>
          <a:prstGeom prst="rect">
            <a:avLst/>
          </a:prstGeom>
        </p:spPr>
      </p:pic>
    </p:spTree>
    <p:extLst>
      <p:ext uri="{BB962C8B-B14F-4D97-AF65-F5344CB8AC3E}">
        <p14:creationId xmlns:p14="http://schemas.microsoft.com/office/powerpoint/2010/main" val="6796543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hf hdr="0" ftr="0" dt="0"/>
  <p:txStyles>
    <p:titleStyle>
      <a:lvl1pPr algn="l" defTabSz="609585" rtl="0" eaLnBrk="1" latinLnBrk="0" hangingPunct="1">
        <a:spcBef>
          <a:spcPct val="0"/>
        </a:spcBef>
        <a:buNone/>
        <a:defRPr sz="4267" b="1" kern="1200">
          <a:solidFill>
            <a:srgbClr val="1D6BB5"/>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b="1"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2667" kern="1200">
          <a:solidFill>
            <a:srgbClr val="6D6E71"/>
          </a:solidFill>
          <a:latin typeface="+mn-lt"/>
          <a:ea typeface="+mn-ea"/>
          <a:cs typeface="+mn-cs"/>
        </a:defRPr>
      </a:lvl2pPr>
      <a:lvl3pPr marL="1523962" indent="-304792" algn="l" defTabSz="609585" rtl="0" eaLnBrk="1" latinLnBrk="0" hangingPunct="1">
        <a:spcBef>
          <a:spcPct val="20000"/>
        </a:spcBef>
        <a:buFont typeface="Arial"/>
        <a:buChar char="•"/>
        <a:defRPr sz="24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cipriani@cleanairpartnership.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cityofkingston.ca/documents/10180/2304312/Community+GHG+Emissions+2017/b66066a8-1d87-43d9-8eee-cb5068a4ad79"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cleanairpartnership.org/" TargetMode="External"/><Relationship Id="rId2" Type="http://schemas.openxmlformats.org/officeDocument/2006/relationships/hyperlink" Target="mailto:vcipriani@cleanairpartnership.or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4425" y="1397000"/>
            <a:ext cx="9801225" cy="1155700"/>
          </a:xfrm>
        </p:spPr>
        <p:txBody>
          <a:bodyPr>
            <a:noAutofit/>
          </a:bodyPr>
          <a:lstStyle/>
          <a:p>
            <a:r>
              <a:rPr lang="en-CA" sz="4400" dirty="0"/>
              <a:t>Using Local Improvement Charges (LIC) to Finance Residential Energy Efficiency Retrofits</a:t>
            </a:r>
          </a:p>
        </p:txBody>
      </p:sp>
      <p:sp>
        <p:nvSpPr>
          <p:cNvPr id="3" name="TextBox 2">
            <a:extLst>
              <a:ext uri="{FF2B5EF4-FFF2-40B4-BE49-F238E27FC236}">
                <a16:creationId xmlns:a16="http://schemas.microsoft.com/office/drawing/2014/main" id="{590E934C-F1B9-B14A-9742-055F221F79DA}"/>
              </a:ext>
            </a:extLst>
          </p:cNvPr>
          <p:cNvSpPr txBox="1"/>
          <p:nvPr/>
        </p:nvSpPr>
        <p:spPr>
          <a:xfrm>
            <a:off x="1460500" y="4229100"/>
            <a:ext cx="5308600" cy="1200329"/>
          </a:xfrm>
          <a:prstGeom prst="rect">
            <a:avLst/>
          </a:prstGeom>
          <a:noFill/>
        </p:spPr>
        <p:txBody>
          <a:bodyPr wrap="square" rtlCol="0">
            <a:spAutoFit/>
          </a:bodyPr>
          <a:lstStyle/>
          <a:p>
            <a:r>
              <a:rPr lang="en-US" dirty="0"/>
              <a:t>Vanessa Cipriani</a:t>
            </a:r>
          </a:p>
          <a:p>
            <a:r>
              <a:rPr lang="en-US" dirty="0"/>
              <a:t>Project Coordinator</a:t>
            </a:r>
          </a:p>
          <a:p>
            <a:r>
              <a:rPr lang="en-US" dirty="0">
                <a:hlinkClick r:id="rId3"/>
              </a:rPr>
              <a:t>vcipriani@cleanairpartnership.org</a:t>
            </a:r>
            <a:endParaRPr lang="en-US" dirty="0"/>
          </a:p>
          <a:p>
            <a:endParaRPr lang="en-US" dirty="0"/>
          </a:p>
        </p:txBody>
      </p:sp>
    </p:spTree>
    <p:extLst>
      <p:ext uri="{BB962C8B-B14F-4D97-AF65-F5344CB8AC3E}">
        <p14:creationId xmlns:p14="http://schemas.microsoft.com/office/powerpoint/2010/main" val="341610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Barriers to retrofits</a:t>
            </a:r>
          </a:p>
        </p:txBody>
      </p:sp>
      <p:sp>
        <p:nvSpPr>
          <p:cNvPr id="3" name="Content Placeholder 2"/>
          <p:cNvSpPr>
            <a:spLocks noGrp="1"/>
          </p:cNvSpPr>
          <p:nvPr>
            <p:ph idx="1"/>
          </p:nvPr>
        </p:nvSpPr>
        <p:spPr>
          <a:xfrm>
            <a:off x="609600" y="1792266"/>
            <a:ext cx="10972800" cy="4256109"/>
          </a:xfrm>
        </p:spPr>
        <p:txBody>
          <a:bodyPr>
            <a:normAutofit/>
          </a:bodyPr>
          <a:lstStyle/>
          <a:p>
            <a:r>
              <a:rPr lang="en-CA" dirty="0"/>
              <a:t>High upfront costs ($20k+) but extended paybacks (10-15 years)</a:t>
            </a:r>
          </a:p>
          <a:p>
            <a:r>
              <a:rPr lang="en-CA" dirty="0"/>
              <a:t>Short term ownership (many residents sell their homes in 5-8 years)</a:t>
            </a:r>
          </a:p>
          <a:p>
            <a:r>
              <a:rPr lang="en-CA" dirty="0"/>
              <a:t>Uncertain utility bill savings</a:t>
            </a:r>
          </a:p>
          <a:p>
            <a:r>
              <a:rPr lang="en-CA" dirty="0"/>
              <a:t>Split incentives with rentals</a:t>
            </a:r>
          </a:p>
          <a:p>
            <a:r>
              <a:rPr lang="en-CA" dirty="0"/>
              <a:t>Retrofits are undervalued by homeowners</a:t>
            </a:r>
          </a:p>
        </p:txBody>
      </p:sp>
    </p:spTree>
    <p:extLst>
      <p:ext uri="{BB962C8B-B14F-4D97-AF65-F5344CB8AC3E}">
        <p14:creationId xmlns:p14="http://schemas.microsoft.com/office/powerpoint/2010/main" val="271960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2011"/>
            <a:ext cx="10972800" cy="1143000"/>
          </a:xfrm>
        </p:spPr>
        <p:txBody>
          <a:bodyPr>
            <a:normAutofit fontScale="90000"/>
          </a:bodyPr>
          <a:lstStyle/>
          <a:p>
            <a:r>
              <a:rPr lang="en-CA" dirty="0"/>
              <a:t>LIC/PACE – a municipal financial tool for encouraging retrofits</a:t>
            </a:r>
          </a:p>
        </p:txBody>
      </p:sp>
      <p:sp>
        <p:nvSpPr>
          <p:cNvPr id="3" name="Content Placeholder 2"/>
          <p:cNvSpPr>
            <a:spLocks noGrp="1"/>
          </p:cNvSpPr>
          <p:nvPr>
            <p:ph idx="1"/>
          </p:nvPr>
        </p:nvSpPr>
        <p:spPr>
          <a:xfrm>
            <a:off x="609600" y="2097066"/>
            <a:ext cx="10972800" cy="4525433"/>
          </a:xfrm>
        </p:spPr>
        <p:txBody>
          <a:bodyPr/>
          <a:lstStyle/>
          <a:p>
            <a:r>
              <a:rPr lang="en-CA" dirty="0"/>
              <a:t>LIC/PACE financing is a no net cost tool that municipalities can use to encourage residential GHG reductions through retrofits</a:t>
            </a:r>
          </a:p>
          <a:p>
            <a:pPr lvl="1"/>
            <a:r>
              <a:rPr lang="en-CA" dirty="0"/>
              <a:t>LIC = Local Improvement Charge</a:t>
            </a:r>
          </a:p>
          <a:p>
            <a:pPr lvl="1"/>
            <a:r>
              <a:rPr lang="en-CA" dirty="0"/>
              <a:t>PACE = Property Assessed Clean Energy</a:t>
            </a:r>
          </a:p>
          <a:p>
            <a:pPr lvl="1"/>
            <a:r>
              <a:rPr lang="en-CA" dirty="0"/>
              <a:t>LIC = PACE (Same program/finance concept)</a:t>
            </a:r>
          </a:p>
        </p:txBody>
      </p:sp>
    </p:spTree>
    <p:extLst>
      <p:ext uri="{BB962C8B-B14F-4D97-AF65-F5344CB8AC3E}">
        <p14:creationId xmlns:p14="http://schemas.microsoft.com/office/powerpoint/2010/main" val="222681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LIC/PACE – a financing solution</a:t>
            </a:r>
          </a:p>
        </p:txBody>
      </p:sp>
      <p:sp>
        <p:nvSpPr>
          <p:cNvPr id="3" name="Content Placeholder 2"/>
          <p:cNvSpPr>
            <a:spLocks noGrp="1"/>
          </p:cNvSpPr>
          <p:nvPr>
            <p:ph idx="1"/>
          </p:nvPr>
        </p:nvSpPr>
        <p:spPr/>
        <p:txBody>
          <a:bodyPr>
            <a:normAutofit lnSpcReduction="10000"/>
          </a:bodyPr>
          <a:lstStyle/>
          <a:p>
            <a:r>
              <a:rPr lang="en-CA" dirty="0"/>
              <a:t>A Local Improvement Charge (LIC) is a special temporary charge added to the property tax bill to pay for improvements that benefit a property owner</a:t>
            </a:r>
          </a:p>
          <a:p>
            <a:r>
              <a:rPr lang="en-CA" dirty="0"/>
              <a:t>In 2012, the Ontario Ministry of Municipal Affairs and Housing amended the Municipal Act to allow municipalities to use LICs for energy efficiency, renewable energy, water conservation measures</a:t>
            </a:r>
          </a:p>
          <a:p>
            <a:r>
              <a:rPr lang="en-CA" dirty="0"/>
              <a:t>Each municipality must pass its own by-law to enable LIC/PACE financing for retrofits </a:t>
            </a:r>
          </a:p>
          <a:p>
            <a:pPr marL="457200" lvl="1" indent="0">
              <a:buNone/>
            </a:pPr>
            <a:endParaRPr lang="en-CA" dirty="0"/>
          </a:p>
        </p:txBody>
      </p:sp>
    </p:spTree>
    <p:extLst>
      <p:ext uri="{BB962C8B-B14F-4D97-AF65-F5344CB8AC3E}">
        <p14:creationId xmlns:p14="http://schemas.microsoft.com/office/powerpoint/2010/main" val="215048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LIC/PACE – how they work</a:t>
            </a:r>
          </a:p>
        </p:txBody>
      </p:sp>
      <p:sp>
        <p:nvSpPr>
          <p:cNvPr id="3" name="Content Placeholder 2"/>
          <p:cNvSpPr>
            <a:spLocks noGrp="1"/>
          </p:cNvSpPr>
          <p:nvPr>
            <p:ph idx="1"/>
          </p:nvPr>
        </p:nvSpPr>
        <p:spPr>
          <a:xfrm>
            <a:off x="6477000" y="4972050"/>
            <a:ext cx="2609850" cy="1212849"/>
          </a:xfrm>
        </p:spPr>
        <p:txBody>
          <a:bodyPr>
            <a:noAutofit/>
          </a:bodyPr>
          <a:lstStyle/>
          <a:p>
            <a:endParaRPr lang="en-CA" sz="2000" dirty="0"/>
          </a:p>
          <a:p>
            <a:endParaRPr lang="en-CA" sz="2000" dirty="0"/>
          </a:p>
        </p:txBody>
      </p:sp>
      <p:grpSp>
        <p:nvGrpSpPr>
          <p:cNvPr id="16" name="Group 15">
            <a:extLst>
              <a:ext uri="{FF2B5EF4-FFF2-40B4-BE49-F238E27FC236}">
                <a16:creationId xmlns:a16="http://schemas.microsoft.com/office/drawing/2014/main" id="{132E1658-E12A-4542-BA60-92B4440673A9}"/>
              </a:ext>
            </a:extLst>
          </p:cNvPr>
          <p:cNvGrpSpPr/>
          <p:nvPr/>
        </p:nvGrpSpPr>
        <p:grpSpPr>
          <a:xfrm>
            <a:off x="838200" y="2355850"/>
            <a:ext cx="10198100" cy="2616200"/>
            <a:chOff x="939800" y="1743711"/>
            <a:chExt cx="10198100" cy="2616200"/>
          </a:xfrm>
        </p:grpSpPr>
        <p:sp>
          <p:nvSpPr>
            <p:cNvPr id="4" name="Rectangle 3">
              <a:extLst>
                <a:ext uri="{FF2B5EF4-FFF2-40B4-BE49-F238E27FC236}">
                  <a16:creationId xmlns:a16="http://schemas.microsoft.com/office/drawing/2014/main" id="{F407BAEB-6EB1-DE46-AE27-7B3569B0CBD7}"/>
                </a:ext>
              </a:extLst>
            </p:cNvPr>
            <p:cNvSpPr/>
            <p:nvPr/>
          </p:nvSpPr>
          <p:spPr>
            <a:xfrm>
              <a:off x="939800" y="1743711"/>
              <a:ext cx="2870200" cy="26162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CA" sz="2400" dirty="0"/>
                <a:t>Homeowner chooses retrofit measures based on approved list created by the program administrator</a:t>
              </a:r>
            </a:p>
          </p:txBody>
        </p:sp>
        <p:sp>
          <p:nvSpPr>
            <p:cNvPr id="5" name="Rectangle 4">
              <a:extLst>
                <a:ext uri="{FF2B5EF4-FFF2-40B4-BE49-F238E27FC236}">
                  <a16:creationId xmlns:a16="http://schemas.microsoft.com/office/drawing/2014/main" id="{FC7DF39C-7253-1146-AB94-BDC4F2C83BBB}"/>
                </a:ext>
              </a:extLst>
            </p:cNvPr>
            <p:cNvSpPr/>
            <p:nvPr/>
          </p:nvSpPr>
          <p:spPr>
            <a:xfrm>
              <a:off x="4705350" y="1743711"/>
              <a:ext cx="2686050" cy="2616200"/>
            </a:xfrm>
            <a:prstGeom prst="rect">
              <a:avLst/>
            </a:prstGeom>
            <a:ln w="190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2400" dirty="0"/>
                <a:t>Retrofits are paid for with a long term, low interest loan from municipality</a:t>
              </a:r>
            </a:p>
          </p:txBody>
        </p:sp>
        <p:sp>
          <p:nvSpPr>
            <p:cNvPr id="6" name="Rectangle 5">
              <a:extLst>
                <a:ext uri="{FF2B5EF4-FFF2-40B4-BE49-F238E27FC236}">
                  <a16:creationId xmlns:a16="http://schemas.microsoft.com/office/drawing/2014/main" id="{D69DBA68-1095-CC4B-8E3F-5F7D44376DCD}"/>
                </a:ext>
              </a:extLst>
            </p:cNvPr>
            <p:cNvSpPr/>
            <p:nvPr/>
          </p:nvSpPr>
          <p:spPr>
            <a:xfrm>
              <a:off x="8451850" y="1743711"/>
              <a:ext cx="2686050" cy="2616200"/>
            </a:xfrm>
            <a:prstGeom prst="rect">
              <a:avLst/>
            </a:prstGeom>
            <a:ln w="190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2400" dirty="0"/>
                <a:t>Loan is repaid through charges on homeowner’s property taxes </a:t>
              </a:r>
            </a:p>
          </p:txBody>
        </p:sp>
        <p:sp>
          <p:nvSpPr>
            <p:cNvPr id="14" name="Right Arrow 13">
              <a:extLst>
                <a:ext uri="{FF2B5EF4-FFF2-40B4-BE49-F238E27FC236}">
                  <a16:creationId xmlns:a16="http://schemas.microsoft.com/office/drawing/2014/main" id="{BA8259FF-9655-6144-A795-8077A733235F}"/>
                </a:ext>
              </a:extLst>
            </p:cNvPr>
            <p:cNvSpPr/>
            <p:nvPr/>
          </p:nvSpPr>
          <p:spPr>
            <a:xfrm>
              <a:off x="3810001" y="2946400"/>
              <a:ext cx="895349" cy="3429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D1D67933-4F54-F645-B836-02FF4219835A}"/>
                </a:ext>
              </a:extLst>
            </p:cNvPr>
            <p:cNvSpPr/>
            <p:nvPr/>
          </p:nvSpPr>
          <p:spPr>
            <a:xfrm>
              <a:off x="7391400" y="2908300"/>
              <a:ext cx="1035050" cy="3429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7" name="Content Placeholder 2">
            <a:extLst>
              <a:ext uri="{FF2B5EF4-FFF2-40B4-BE49-F238E27FC236}">
                <a16:creationId xmlns:a16="http://schemas.microsoft.com/office/drawing/2014/main" id="{174A47F9-A97B-944B-94E9-41D7247D5821}"/>
              </a:ext>
            </a:extLst>
          </p:cNvPr>
          <p:cNvSpPr txBox="1">
            <a:spLocks/>
          </p:cNvSpPr>
          <p:nvPr/>
        </p:nvSpPr>
        <p:spPr>
          <a:xfrm>
            <a:off x="1835150" y="4848228"/>
            <a:ext cx="7832725" cy="1212849"/>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3200" b="1"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2667" kern="1200">
                <a:solidFill>
                  <a:srgbClr val="6D6E71"/>
                </a:solidFill>
                <a:latin typeface="+mn-lt"/>
                <a:ea typeface="+mn-ea"/>
                <a:cs typeface="+mn-cs"/>
              </a:defRPr>
            </a:lvl2pPr>
            <a:lvl3pPr marL="1523962" indent="-304792" algn="l" defTabSz="609585" rtl="0" eaLnBrk="1" latinLnBrk="0" hangingPunct="1">
              <a:spcBef>
                <a:spcPct val="20000"/>
              </a:spcBef>
              <a:buFont typeface="Arial"/>
              <a:buChar char="•"/>
              <a:defRPr sz="24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endParaRPr lang="en-CA" sz="1200" dirty="0"/>
          </a:p>
          <a:p>
            <a:endParaRPr lang="en-CA" sz="1200" dirty="0"/>
          </a:p>
        </p:txBody>
      </p:sp>
    </p:spTree>
    <p:extLst>
      <p:ext uri="{BB962C8B-B14F-4D97-AF65-F5344CB8AC3E}">
        <p14:creationId xmlns:p14="http://schemas.microsoft.com/office/powerpoint/2010/main" val="379928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LIC/PACE - advantages</a:t>
            </a:r>
          </a:p>
        </p:txBody>
      </p:sp>
      <p:sp>
        <p:nvSpPr>
          <p:cNvPr id="3" name="Content Placeholder 2"/>
          <p:cNvSpPr>
            <a:spLocks noGrp="1"/>
          </p:cNvSpPr>
          <p:nvPr>
            <p:ph idx="1"/>
          </p:nvPr>
        </p:nvSpPr>
        <p:spPr/>
        <p:txBody>
          <a:bodyPr>
            <a:normAutofit/>
          </a:bodyPr>
          <a:lstStyle/>
          <a:p>
            <a:r>
              <a:rPr lang="en-CA" dirty="0"/>
              <a:t>Low-interest, long term loan for the homeowner</a:t>
            </a:r>
          </a:p>
          <a:p>
            <a:r>
              <a:rPr lang="en-CA" dirty="0"/>
              <a:t>Loan is tied to the property and transfers when the home is sold</a:t>
            </a:r>
          </a:p>
          <a:p>
            <a:r>
              <a:rPr lang="en-CA" dirty="0"/>
              <a:t>Homeowner can pay off remaining balance at any time without penalty</a:t>
            </a:r>
          </a:p>
          <a:p>
            <a:r>
              <a:rPr lang="en-CA" dirty="0"/>
              <a:t>Municipalities can achieve GHGs targets</a:t>
            </a:r>
          </a:p>
          <a:p>
            <a:r>
              <a:rPr lang="en-CA" dirty="0"/>
              <a:t>No net cost to the municipalities (small admin fee added)</a:t>
            </a:r>
          </a:p>
          <a:p>
            <a:pPr marL="0" indent="0">
              <a:buNone/>
            </a:pPr>
            <a:endParaRPr lang="en-CA" dirty="0"/>
          </a:p>
        </p:txBody>
      </p:sp>
    </p:spTree>
    <p:extLst>
      <p:ext uri="{BB962C8B-B14F-4D97-AF65-F5344CB8AC3E}">
        <p14:creationId xmlns:p14="http://schemas.microsoft.com/office/powerpoint/2010/main" val="145104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LIC/PACE - challenges</a:t>
            </a:r>
          </a:p>
        </p:txBody>
      </p:sp>
      <p:sp>
        <p:nvSpPr>
          <p:cNvPr id="3" name="Content Placeholder 2"/>
          <p:cNvSpPr>
            <a:spLocks noGrp="1"/>
          </p:cNvSpPr>
          <p:nvPr>
            <p:ph idx="1"/>
          </p:nvPr>
        </p:nvSpPr>
        <p:spPr/>
        <p:txBody>
          <a:bodyPr/>
          <a:lstStyle/>
          <a:p>
            <a:r>
              <a:rPr lang="en-CA" dirty="0"/>
              <a:t>Municipal access to capital and debt load issues</a:t>
            </a:r>
          </a:p>
          <a:p>
            <a:r>
              <a:rPr lang="en-CA" dirty="0"/>
              <a:t>Municipal lack of administrative capacity and resources</a:t>
            </a:r>
          </a:p>
          <a:p>
            <a:r>
              <a:rPr lang="en-CA" dirty="0"/>
              <a:t>Resources to design new programs</a:t>
            </a:r>
          </a:p>
          <a:p>
            <a:r>
              <a:rPr lang="en-CA" dirty="0"/>
              <a:t>Marketing for high participation rate</a:t>
            </a:r>
          </a:p>
          <a:p>
            <a:r>
              <a:rPr lang="en-CA" dirty="0"/>
              <a:t>Concerns from </a:t>
            </a:r>
          </a:p>
          <a:p>
            <a:pPr lvl="1"/>
            <a:r>
              <a:rPr lang="en-CA" dirty="0"/>
              <a:t>Realtors and homebuyers </a:t>
            </a:r>
          </a:p>
          <a:p>
            <a:pPr lvl="1"/>
            <a:r>
              <a:rPr lang="en-CA" dirty="0"/>
              <a:t>Mortgage lenders</a:t>
            </a:r>
          </a:p>
          <a:p>
            <a:pPr lvl="1"/>
            <a:r>
              <a:rPr lang="en-CA" dirty="0"/>
              <a:t>Loan providers (municipalities or financial institutions)</a:t>
            </a:r>
          </a:p>
          <a:p>
            <a:endParaRPr lang="en-CA" dirty="0"/>
          </a:p>
        </p:txBody>
      </p:sp>
    </p:spTree>
    <p:extLst>
      <p:ext uri="{BB962C8B-B14F-4D97-AF65-F5344CB8AC3E}">
        <p14:creationId xmlns:p14="http://schemas.microsoft.com/office/powerpoint/2010/main" val="987628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6" y="518308"/>
            <a:ext cx="11934824" cy="1143000"/>
          </a:xfrm>
        </p:spPr>
        <p:txBody>
          <a:bodyPr>
            <a:normAutofit fontScale="90000"/>
          </a:bodyPr>
          <a:lstStyle/>
          <a:p>
            <a:r>
              <a:rPr lang="en-CA" dirty="0"/>
              <a:t>Toronto LIC program: Home Energy Loan Program (HELP)</a:t>
            </a:r>
          </a:p>
        </p:txBody>
      </p:sp>
      <p:sp>
        <p:nvSpPr>
          <p:cNvPr id="3" name="Content Placeholder 2"/>
          <p:cNvSpPr>
            <a:spLocks noGrp="1"/>
          </p:cNvSpPr>
          <p:nvPr>
            <p:ph idx="1"/>
          </p:nvPr>
        </p:nvSpPr>
        <p:spPr/>
        <p:txBody>
          <a:bodyPr>
            <a:normAutofit fontScale="85000" lnSpcReduction="10000"/>
          </a:bodyPr>
          <a:lstStyle/>
          <a:p>
            <a:r>
              <a:rPr lang="en-CA" dirty="0"/>
              <a:t>Introduced in 2014</a:t>
            </a:r>
          </a:p>
          <a:p>
            <a:r>
              <a:rPr lang="en-CA" dirty="0"/>
              <a:t>Max financing value of $75K or 10% of home value</a:t>
            </a:r>
          </a:p>
          <a:p>
            <a:r>
              <a:rPr lang="en-CA" dirty="0"/>
              <a:t>3.7-4.4% interest for 5-20 years</a:t>
            </a:r>
          </a:p>
          <a:p>
            <a:r>
              <a:rPr lang="en-CA" dirty="0"/>
              <a:t>Municipally financed through budget surpluses and Green Debentures</a:t>
            </a:r>
          </a:p>
          <a:p>
            <a:r>
              <a:rPr lang="en-CA" dirty="0"/>
              <a:t>Outcomes (May 2019)</a:t>
            </a:r>
          </a:p>
          <a:p>
            <a:pPr lvl="1"/>
            <a:r>
              <a:rPr lang="en-CA" dirty="0"/>
              <a:t>187: completed residential retrofit projects</a:t>
            </a:r>
          </a:p>
          <a:p>
            <a:pPr lvl="1"/>
            <a:r>
              <a:rPr lang="en-CA" dirty="0"/>
              <a:t>$22,000: Project cost (average)</a:t>
            </a:r>
          </a:p>
          <a:p>
            <a:pPr lvl="1"/>
            <a:r>
              <a:rPr lang="en-CA" dirty="0"/>
              <a:t>28%: GHG reductions (average)</a:t>
            </a:r>
          </a:p>
          <a:p>
            <a:pPr lvl="1"/>
            <a:r>
              <a:rPr lang="en-CA" dirty="0"/>
              <a:t>30%: Energy Reductions (average)</a:t>
            </a:r>
          </a:p>
          <a:p>
            <a:pPr lvl="1"/>
            <a:r>
              <a:rPr lang="en-CA" dirty="0"/>
              <a:t>$560: Yearly Operating Cost Savings (average)</a:t>
            </a:r>
          </a:p>
        </p:txBody>
      </p:sp>
    </p:spTree>
    <p:extLst>
      <p:ext uri="{BB962C8B-B14F-4D97-AF65-F5344CB8AC3E}">
        <p14:creationId xmlns:p14="http://schemas.microsoft.com/office/powerpoint/2010/main" val="1813091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Home Energy Improvements covered by HELP</a:t>
            </a:r>
          </a:p>
        </p:txBody>
      </p:sp>
      <p:graphicFrame>
        <p:nvGraphicFramePr>
          <p:cNvPr id="6" name="Table 5"/>
          <p:cNvGraphicFramePr>
            <a:graphicFrameLocks noGrp="1"/>
          </p:cNvGraphicFramePr>
          <p:nvPr>
            <p:extLst>
              <p:ext uri="{D42A27DB-BD31-4B8C-83A1-F6EECF244321}">
                <p14:modId xmlns:p14="http://schemas.microsoft.com/office/powerpoint/2010/main" val="3326036278"/>
              </p:ext>
            </p:extLst>
          </p:nvPr>
        </p:nvGraphicFramePr>
        <p:xfrm>
          <a:off x="838200" y="1731010"/>
          <a:ext cx="10515600" cy="5212080"/>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127291920"/>
                    </a:ext>
                  </a:extLst>
                </a:gridCol>
                <a:gridCol w="5257800">
                  <a:extLst>
                    <a:ext uri="{9D8B030D-6E8A-4147-A177-3AD203B41FA5}">
                      <a16:colId xmlns:a16="http://schemas.microsoft.com/office/drawing/2014/main" val="2604697962"/>
                    </a:ext>
                  </a:extLst>
                </a:gridCol>
              </a:tblGrid>
              <a:tr h="4898391">
                <a:tc>
                  <a:txBody>
                    <a:bodyPr/>
                    <a:lstStyle/>
                    <a:p>
                      <a:pPr marL="342900" indent="-342900">
                        <a:buFont typeface="Arial" panose="020B0604020202020204" pitchFamily="34" charset="0"/>
                        <a:buChar char="•"/>
                      </a:pPr>
                      <a:r>
                        <a:rPr lang="en-CA" sz="2800" b="0" dirty="0"/>
                        <a:t>High-efficiency furnaces / boilers / air conditioners</a:t>
                      </a:r>
                    </a:p>
                    <a:p>
                      <a:pPr marL="342900" indent="-342900">
                        <a:buFont typeface="Arial" panose="020B0604020202020204" pitchFamily="34" charset="0"/>
                        <a:buChar char="•"/>
                      </a:pPr>
                      <a:r>
                        <a:rPr lang="en-CA" sz="2800" b="0" dirty="0"/>
                        <a:t>Air source heat pumps</a:t>
                      </a:r>
                    </a:p>
                    <a:p>
                      <a:pPr marL="342900" indent="-342900">
                        <a:buFont typeface="Arial" panose="020B0604020202020204" pitchFamily="34" charset="0"/>
                        <a:buChar char="•"/>
                      </a:pPr>
                      <a:r>
                        <a:rPr lang="en-CA" sz="2800" b="0" dirty="0"/>
                        <a:t>Window / door replacements</a:t>
                      </a:r>
                    </a:p>
                    <a:p>
                      <a:pPr marL="342900" indent="-342900">
                        <a:buFont typeface="Arial" panose="020B0604020202020204" pitchFamily="34" charset="0"/>
                        <a:buChar char="•"/>
                      </a:pPr>
                      <a:r>
                        <a:rPr lang="en-CA" sz="2800" b="0" dirty="0"/>
                        <a:t>Basement/attic/exterior wall insulation</a:t>
                      </a:r>
                    </a:p>
                    <a:p>
                      <a:pPr marL="342900" indent="-342900">
                        <a:buFont typeface="Arial" panose="020B0604020202020204" pitchFamily="34" charset="0"/>
                        <a:buChar char="•"/>
                      </a:pPr>
                      <a:r>
                        <a:rPr lang="en-CA" sz="2800" b="0" dirty="0"/>
                        <a:t>Air sealing (e.g. weather stripping or caulking)</a:t>
                      </a:r>
                    </a:p>
                    <a:p>
                      <a:pPr marL="342900" indent="-342900">
                        <a:buFont typeface="Arial" panose="020B0604020202020204" pitchFamily="34" charset="0"/>
                        <a:buChar char="•"/>
                      </a:pPr>
                      <a:r>
                        <a:rPr lang="en-CA" sz="2800" b="0" dirty="0"/>
                        <a:t>Geothermal systems</a:t>
                      </a:r>
                    </a:p>
                    <a:p>
                      <a:pPr marL="342900" indent="-342900">
                        <a:buFont typeface="Arial" panose="020B0604020202020204" pitchFamily="34" charset="0"/>
                        <a:buChar char="•"/>
                      </a:pPr>
                      <a:endParaRPr lang="en-CA" sz="2800" dirty="0"/>
                    </a:p>
                  </a:txBody>
                  <a:tcPr/>
                </a:tc>
                <a:tc>
                  <a:txBody>
                    <a:bodyPr/>
                    <a:lstStyle/>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b="0" dirty="0"/>
                        <a:t>High-efficiency water heaters</a:t>
                      </a:r>
                    </a:p>
                    <a:p>
                      <a:pPr marL="342900" indent="-342900">
                        <a:buFont typeface="Arial" panose="020B0604020202020204" pitchFamily="34" charset="0"/>
                        <a:buChar char="•"/>
                      </a:pPr>
                      <a:r>
                        <a:rPr lang="en-CA" sz="2800" b="0" dirty="0"/>
                        <a:t>Tankless water heaters</a:t>
                      </a:r>
                    </a:p>
                    <a:p>
                      <a:pPr marL="342900" indent="-342900">
                        <a:buFont typeface="Arial" panose="020B0604020202020204" pitchFamily="34" charset="0"/>
                        <a:buChar char="•"/>
                      </a:pPr>
                      <a:r>
                        <a:rPr lang="en-CA" sz="2800" b="0" dirty="0"/>
                        <a:t>Drain-water heat recovery systems</a:t>
                      </a:r>
                    </a:p>
                    <a:p>
                      <a:pPr marL="342900" indent="-342900">
                        <a:buFont typeface="Arial" panose="020B0604020202020204" pitchFamily="34" charset="0"/>
                        <a:buChar char="•"/>
                      </a:pPr>
                      <a:r>
                        <a:rPr lang="en-CA" sz="2800" b="0" dirty="0"/>
                        <a:t>Toilet replacements</a:t>
                      </a:r>
                    </a:p>
                    <a:p>
                      <a:pPr marL="342900" indent="-342900">
                        <a:buFont typeface="Arial" panose="020B0604020202020204" pitchFamily="34" charset="0"/>
                        <a:buChar char="•"/>
                      </a:pPr>
                      <a:r>
                        <a:rPr lang="en-CA" sz="2800" b="0" dirty="0"/>
                        <a:t>Solar hot water systems</a:t>
                      </a:r>
                    </a:p>
                    <a:p>
                      <a:pPr marL="342900" indent="-342900">
                        <a:buFont typeface="Arial" panose="020B0604020202020204" pitchFamily="34" charset="0"/>
                        <a:buChar char="•"/>
                      </a:pPr>
                      <a:r>
                        <a:rPr lang="en-CA" sz="2800" b="0" dirty="0"/>
                        <a:t>Rooftop solar PV panels</a:t>
                      </a:r>
                    </a:p>
                    <a:p>
                      <a:pPr marL="342900" indent="-342900">
                        <a:buFont typeface="Arial" panose="020B0604020202020204" pitchFamily="34" charset="0"/>
                        <a:buChar char="•"/>
                      </a:pPr>
                      <a:r>
                        <a:rPr lang="en-CA" sz="2800" b="0" dirty="0"/>
                        <a:t>Electric vehicle charging stations </a:t>
                      </a:r>
                      <a:r>
                        <a:rPr lang="en-CA" sz="2800" b="1" dirty="0"/>
                        <a:t>(NEW)</a:t>
                      </a:r>
                    </a:p>
                    <a:p>
                      <a:pPr marL="342900" marR="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b="0" dirty="0"/>
                        <a:t>Battery storage </a:t>
                      </a:r>
                      <a:r>
                        <a:rPr lang="en-CA" sz="2800" b="1" dirty="0"/>
                        <a:t>(NEW)</a:t>
                      </a:r>
                    </a:p>
                    <a:p>
                      <a:pPr marL="0" indent="0">
                        <a:buFont typeface="Arial" panose="020B0604020202020204" pitchFamily="34" charset="0"/>
                        <a:buNone/>
                      </a:pPr>
                      <a:endParaRPr lang="en-CA" sz="2800" b="0" dirty="0"/>
                    </a:p>
                    <a:p>
                      <a:pPr marL="342900" indent="-342900">
                        <a:buFont typeface="Arial" panose="020B0604020202020204" pitchFamily="34" charset="0"/>
                        <a:buChar char="•"/>
                      </a:pPr>
                      <a:endParaRPr lang="en-CA" sz="2800" dirty="0"/>
                    </a:p>
                  </a:txBody>
                  <a:tcPr/>
                </a:tc>
                <a:extLst>
                  <a:ext uri="{0D108BD9-81ED-4DB2-BD59-A6C34878D82A}">
                    <a16:rowId xmlns:a16="http://schemas.microsoft.com/office/drawing/2014/main" val="2076679544"/>
                  </a:ext>
                </a:extLst>
              </a:tr>
            </a:tbl>
          </a:graphicData>
        </a:graphic>
      </p:graphicFrame>
    </p:spTree>
    <p:extLst>
      <p:ext uri="{BB962C8B-B14F-4D97-AF65-F5344CB8AC3E}">
        <p14:creationId xmlns:p14="http://schemas.microsoft.com/office/powerpoint/2010/main" val="3424866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LIC/PACE – Nova Scotia example</a:t>
            </a:r>
          </a:p>
        </p:txBody>
      </p:sp>
      <p:sp>
        <p:nvSpPr>
          <p:cNvPr id="3" name="Content Placeholder 2"/>
          <p:cNvSpPr>
            <a:spLocks noGrp="1"/>
          </p:cNvSpPr>
          <p:nvPr>
            <p:ph idx="1"/>
          </p:nvPr>
        </p:nvSpPr>
        <p:spPr/>
        <p:txBody>
          <a:bodyPr>
            <a:normAutofit lnSpcReduction="10000"/>
          </a:bodyPr>
          <a:lstStyle/>
          <a:p>
            <a:r>
              <a:rPr lang="en-CA" dirty="0"/>
              <a:t>3 programs covering 7 municipalities</a:t>
            </a:r>
          </a:p>
          <a:p>
            <a:r>
              <a:rPr lang="en-CA" dirty="0"/>
              <a:t>Introduced in 2014 and 2016</a:t>
            </a:r>
          </a:p>
          <a:p>
            <a:r>
              <a:rPr lang="en-CA" dirty="0"/>
              <a:t>Max financing of $10,000-$20,000 or 10% of home value</a:t>
            </a:r>
          </a:p>
          <a:p>
            <a:r>
              <a:rPr lang="en-CA" dirty="0"/>
              <a:t>3.7-4.18% interest for up to 10 years</a:t>
            </a:r>
          </a:p>
          <a:p>
            <a:r>
              <a:rPr lang="en-CA" dirty="0"/>
              <a:t>Financed through budget surpluses and loans</a:t>
            </a:r>
          </a:p>
          <a:p>
            <a:r>
              <a:rPr lang="en-CA" dirty="0"/>
              <a:t>Administered by non-profit or private company</a:t>
            </a:r>
          </a:p>
          <a:p>
            <a:r>
              <a:rPr lang="en-CA" dirty="0"/>
              <a:t>Outcomes</a:t>
            </a:r>
          </a:p>
          <a:p>
            <a:pPr lvl="1"/>
            <a:r>
              <a:rPr lang="en-CA" dirty="0"/>
              <a:t>Up to 50 projects/year funded</a:t>
            </a:r>
          </a:p>
          <a:p>
            <a:pPr lvl="1"/>
            <a:endParaRPr lang="en-CA" dirty="0"/>
          </a:p>
          <a:p>
            <a:endParaRPr lang="en-CA" dirty="0"/>
          </a:p>
          <a:p>
            <a:endParaRPr lang="en-CA" dirty="0"/>
          </a:p>
          <a:p>
            <a:endParaRPr lang="en-CA" dirty="0"/>
          </a:p>
        </p:txBody>
      </p:sp>
    </p:spTree>
    <p:extLst>
      <p:ext uri="{BB962C8B-B14F-4D97-AF65-F5344CB8AC3E}">
        <p14:creationId xmlns:p14="http://schemas.microsoft.com/office/powerpoint/2010/main" val="912927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LIC/PACE – Quebec example</a:t>
            </a:r>
          </a:p>
        </p:txBody>
      </p:sp>
      <p:sp>
        <p:nvSpPr>
          <p:cNvPr id="3" name="Content Placeholder 2"/>
          <p:cNvSpPr>
            <a:spLocks noGrp="1"/>
          </p:cNvSpPr>
          <p:nvPr>
            <p:ph idx="1"/>
          </p:nvPr>
        </p:nvSpPr>
        <p:spPr/>
        <p:txBody>
          <a:bodyPr>
            <a:normAutofit fontScale="92500" lnSpcReduction="20000"/>
          </a:bodyPr>
          <a:lstStyle/>
          <a:p>
            <a:r>
              <a:rPr lang="en-CA" dirty="0"/>
              <a:t>1 pilot program covering 3 municipalities</a:t>
            </a:r>
          </a:p>
          <a:p>
            <a:r>
              <a:rPr lang="en-CA" dirty="0"/>
              <a:t>Ran 2016-2017</a:t>
            </a:r>
          </a:p>
          <a:p>
            <a:r>
              <a:rPr lang="en-CA" dirty="0"/>
              <a:t>Max financing of $10,000-$20,000 </a:t>
            </a:r>
          </a:p>
          <a:p>
            <a:r>
              <a:rPr lang="en-CA" dirty="0"/>
              <a:t>1% interest for up to 20 years</a:t>
            </a:r>
          </a:p>
          <a:p>
            <a:r>
              <a:rPr lang="en-CA" dirty="0"/>
              <a:t>Financed through budget surpluses and supported with a grant </a:t>
            </a:r>
          </a:p>
          <a:p>
            <a:r>
              <a:rPr lang="en-CA" dirty="0"/>
              <a:t>Administered by non-profit</a:t>
            </a:r>
          </a:p>
          <a:p>
            <a:r>
              <a:rPr lang="en-CA" dirty="0"/>
              <a:t>Outcomes</a:t>
            </a:r>
          </a:p>
          <a:p>
            <a:pPr lvl="1"/>
            <a:r>
              <a:rPr lang="en-CA" dirty="0"/>
              <a:t>24 participants</a:t>
            </a:r>
          </a:p>
          <a:p>
            <a:pPr lvl="1"/>
            <a:r>
              <a:rPr lang="en-CA" dirty="0" err="1"/>
              <a:t>Avg</a:t>
            </a:r>
            <a:r>
              <a:rPr lang="en-CA" dirty="0"/>
              <a:t> loan $13,000</a:t>
            </a:r>
          </a:p>
          <a:p>
            <a:pPr lvl="1"/>
            <a:r>
              <a:rPr lang="en-CA" dirty="0" err="1"/>
              <a:t>Avg</a:t>
            </a:r>
            <a:r>
              <a:rPr lang="en-CA" dirty="0"/>
              <a:t> 29% energy reductions</a:t>
            </a:r>
          </a:p>
        </p:txBody>
      </p:sp>
    </p:spTree>
    <p:extLst>
      <p:ext uri="{BB962C8B-B14F-4D97-AF65-F5344CB8AC3E}">
        <p14:creationId xmlns:p14="http://schemas.microsoft.com/office/powerpoint/2010/main" val="3959737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Municipalities are Committing to Climate Action</a:t>
            </a:r>
          </a:p>
        </p:txBody>
      </p:sp>
      <p:sp>
        <p:nvSpPr>
          <p:cNvPr id="3" name="Content Placeholder 2"/>
          <p:cNvSpPr>
            <a:spLocks noGrp="1"/>
          </p:cNvSpPr>
          <p:nvPr>
            <p:ph idx="1"/>
          </p:nvPr>
        </p:nvSpPr>
        <p:spPr/>
        <p:txBody>
          <a:bodyPr>
            <a:normAutofit/>
          </a:bodyPr>
          <a:lstStyle/>
          <a:p>
            <a:r>
              <a:rPr lang="en-CA" dirty="0"/>
              <a:t>Municipalities have adopted aggressive city-wide GHG reduction targets to align with the Paris agreement (i.e. 80% reductions by 2050)</a:t>
            </a:r>
            <a:br>
              <a:rPr lang="en-CA" dirty="0"/>
            </a:br>
            <a:endParaRPr lang="en-CA" dirty="0"/>
          </a:p>
          <a:p>
            <a:r>
              <a:rPr lang="en-CA" dirty="0"/>
              <a:t>Most municipalities have 3 major sources of emissions:</a:t>
            </a:r>
          </a:p>
          <a:p>
            <a:pPr lvl="1"/>
            <a:r>
              <a:rPr lang="en-CA" dirty="0"/>
              <a:t>Buildings</a:t>
            </a:r>
          </a:p>
          <a:p>
            <a:pPr lvl="1"/>
            <a:r>
              <a:rPr lang="en-CA" dirty="0"/>
              <a:t>Transportation</a:t>
            </a:r>
          </a:p>
          <a:p>
            <a:pPr lvl="1"/>
            <a:r>
              <a:rPr lang="en-CA" dirty="0"/>
              <a:t>Waste</a:t>
            </a:r>
          </a:p>
          <a:p>
            <a:endParaRPr lang="en-CA" dirty="0"/>
          </a:p>
          <a:p>
            <a:pPr marL="457200" lvl="1" indent="0">
              <a:buNone/>
            </a:pPr>
            <a:endParaRPr lang="en-CA" dirty="0"/>
          </a:p>
        </p:txBody>
      </p:sp>
    </p:spTree>
    <p:extLst>
      <p:ext uri="{BB962C8B-B14F-4D97-AF65-F5344CB8AC3E}">
        <p14:creationId xmlns:p14="http://schemas.microsoft.com/office/powerpoint/2010/main" val="4014104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LIC/PACE – Edmonton (TBD)</a:t>
            </a:r>
          </a:p>
        </p:txBody>
      </p:sp>
      <p:sp>
        <p:nvSpPr>
          <p:cNvPr id="3" name="Content Placeholder 2"/>
          <p:cNvSpPr>
            <a:spLocks noGrp="1"/>
          </p:cNvSpPr>
          <p:nvPr>
            <p:ph idx="1"/>
          </p:nvPr>
        </p:nvSpPr>
        <p:spPr/>
        <p:txBody>
          <a:bodyPr/>
          <a:lstStyle/>
          <a:p>
            <a:r>
              <a:rPr lang="en-CA" dirty="0"/>
              <a:t>Currently in development by the City of Edmonton, potentially administered by Energy Efficiency Alberta (EEA)</a:t>
            </a:r>
          </a:p>
          <a:p>
            <a:r>
              <a:rPr lang="en-CA" dirty="0"/>
              <a:t>Still uncertainty over future of EEA</a:t>
            </a:r>
          </a:p>
          <a:p>
            <a:pPr marL="0" indent="0">
              <a:buNone/>
            </a:pPr>
            <a:endParaRPr lang="en-CA" dirty="0"/>
          </a:p>
        </p:txBody>
      </p:sp>
    </p:spTree>
    <p:extLst>
      <p:ext uri="{BB962C8B-B14F-4D97-AF65-F5344CB8AC3E}">
        <p14:creationId xmlns:p14="http://schemas.microsoft.com/office/powerpoint/2010/main" val="272053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LIC/PACE – US example</a:t>
            </a:r>
          </a:p>
        </p:txBody>
      </p:sp>
      <p:sp>
        <p:nvSpPr>
          <p:cNvPr id="3" name="Content Placeholder 2"/>
          <p:cNvSpPr>
            <a:spLocks noGrp="1"/>
          </p:cNvSpPr>
          <p:nvPr>
            <p:ph idx="1"/>
          </p:nvPr>
        </p:nvSpPr>
        <p:spPr/>
        <p:txBody>
          <a:bodyPr/>
          <a:lstStyle/>
          <a:p>
            <a:r>
              <a:rPr lang="en-CA" dirty="0"/>
              <a:t>R-PACE = residential PACE</a:t>
            </a:r>
          </a:p>
          <a:p>
            <a:r>
              <a:rPr lang="en-CA" dirty="0"/>
              <a:t>Introduced in 2008</a:t>
            </a:r>
          </a:p>
          <a:p>
            <a:r>
              <a:rPr lang="en-CA" dirty="0"/>
              <a:t>Active programs in at least 4 states</a:t>
            </a:r>
          </a:p>
          <a:p>
            <a:r>
              <a:rPr lang="en-CA" dirty="0"/>
              <a:t>Many programs use 3</a:t>
            </a:r>
            <a:r>
              <a:rPr lang="en-CA" baseline="30000" dirty="0"/>
              <a:t>rd</a:t>
            </a:r>
            <a:r>
              <a:rPr lang="en-CA" dirty="0"/>
              <a:t> party financing and administration</a:t>
            </a:r>
          </a:p>
          <a:p>
            <a:r>
              <a:rPr lang="en-CA" dirty="0"/>
              <a:t> Outcomes (May 2018)</a:t>
            </a:r>
          </a:p>
          <a:p>
            <a:pPr lvl="1"/>
            <a:r>
              <a:rPr lang="en-CA" dirty="0"/>
              <a:t>220,000 retrofits</a:t>
            </a:r>
          </a:p>
          <a:p>
            <a:pPr lvl="1"/>
            <a:r>
              <a:rPr lang="en-CA" dirty="0"/>
              <a:t>Value of more than $5 Billion US</a:t>
            </a:r>
          </a:p>
          <a:p>
            <a:pPr lvl="1"/>
            <a:r>
              <a:rPr lang="en-CA" dirty="0"/>
              <a:t>42,000 jobs created</a:t>
            </a:r>
          </a:p>
          <a:p>
            <a:pPr lvl="1"/>
            <a:endParaRPr lang="en-CA" dirty="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891" y="973394"/>
            <a:ext cx="3514508" cy="2202425"/>
          </a:xfrm>
          <a:prstGeom prst="rect">
            <a:avLst/>
          </a:prstGeom>
        </p:spPr>
      </p:pic>
    </p:spTree>
    <p:extLst>
      <p:ext uri="{BB962C8B-B14F-4D97-AF65-F5344CB8AC3E}">
        <p14:creationId xmlns:p14="http://schemas.microsoft.com/office/powerpoint/2010/main" val="725547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LIC/PACE program design elements</a:t>
            </a:r>
          </a:p>
        </p:txBody>
      </p:sp>
      <p:sp>
        <p:nvSpPr>
          <p:cNvPr id="3" name="Content Placeholder 2"/>
          <p:cNvSpPr>
            <a:spLocks noGrp="1"/>
          </p:cNvSpPr>
          <p:nvPr>
            <p:ph idx="1"/>
          </p:nvPr>
        </p:nvSpPr>
        <p:spPr>
          <a:xfrm>
            <a:off x="618486" y="1513711"/>
            <a:ext cx="10633713" cy="4351338"/>
          </a:xfrm>
        </p:spPr>
        <p:txBody>
          <a:bodyPr>
            <a:normAutofit/>
          </a:bodyPr>
          <a:lstStyle/>
          <a:p>
            <a:r>
              <a:rPr lang="en-CA" dirty="0"/>
              <a:t>Target homes</a:t>
            </a:r>
          </a:p>
          <a:p>
            <a:r>
              <a:rPr lang="en-CA" dirty="0"/>
              <a:t>Homeowner eligibility</a:t>
            </a:r>
          </a:p>
          <a:p>
            <a:r>
              <a:rPr lang="en-CA" dirty="0"/>
              <a:t>Home energy evaluation or audit</a:t>
            </a:r>
          </a:p>
          <a:p>
            <a:r>
              <a:rPr lang="en-CA" dirty="0"/>
              <a:t>Eligible projects and measures</a:t>
            </a:r>
          </a:p>
          <a:p>
            <a:r>
              <a:rPr lang="en-CA" dirty="0"/>
              <a:t>Eligible contractors</a:t>
            </a:r>
          </a:p>
          <a:p>
            <a:r>
              <a:rPr lang="en-CA" dirty="0"/>
              <a:t>Program administration</a:t>
            </a:r>
          </a:p>
        </p:txBody>
      </p:sp>
    </p:spTree>
    <p:extLst>
      <p:ext uri="{BB962C8B-B14F-4D97-AF65-F5344CB8AC3E}">
        <p14:creationId xmlns:p14="http://schemas.microsoft.com/office/powerpoint/2010/main" val="422890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Target Homes</a:t>
            </a:r>
          </a:p>
        </p:txBody>
      </p:sp>
      <p:sp>
        <p:nvSpPr>
          <p:cNvPr id="3" name="Content Placeholder 2"/>
          <p:cNvSpPr>
            <a:spLocks noGrp="1"/>
          </p:cNvSpPr>
          <p:nvPr>
            <p:ph idx="1"/>
          </p:nvPr>
        </p:nvSpPr>
        <p:spPr/>
        <p:txBody>
          <a:bodyPr>
            <a:normAutofit fontScale="92500" lnSpcReduction="10000"/>
          </a:bodyPr>
          <a:lstStyle/>
          <a:p>
            <a:r>
              <a:rPr lang="en-CA" dirty="0"/>
              <a:t>To maximize GHG reductions and economic benefits, a program should target (initially) worst performers:</a:t>
            </a:r>
          </a:p>
          <a:p>
            <a:pPr lvl="1"/>
            <a:r>
              <a:rPr lang="en-CA" dirty="0"/>
              <a:t>Older homes</a:t>
            </a:r>
          </a:p>
          <a:p>
            <a:pPr lvl="1"/>
            <a:r>
              <a:rPr lang="en-CA" dirty="0"/>
              <a:t>Homes heated with wood or heating oil</a:t>
            </a:r>
          </a:p>
          <a:p>
            <a:pPr lvl="1"/>
            <a:r>
              <a:rPr lang="en-CA" dirty="0"/>
              <a:t>Low income housing</a:t>
            </a:r>
          </a:p>
          <a:p>
            <a:pPr lvl="1"/>
            <a:endParaRPr lang="en-CA" dirty="0"/>
          </a:p>
          <a:p>
            <a:r>
              <a:rPr lang="en-CA" dirty="0"/>
              <a:t>Other potential targets include:</a:t>
            </a:r>
          </a:p>
          <a:p>
            <a:pPr lvl="1"/>
            <a:r>
              <a:rPr lang="en-CA" dirty="0"/>
              <a:t>Homes undergoing renovations</a:t>
            </a:r>
          </a:p>
          <a:p>
            <a:pPr lvl="1"/>
            <a:r>
              <a:rPr lang="en-CA" dirty="0"/>
              <a:t>Homes replacing a furnace</a:t>
            </a:r>
          </a:p>
          <a:p>
            <a:pPr lvl="1"/>
            <a:r>
              <a:rPr lang="en-CA" dirty="0"/>
              <a:t>New homeowners</a:t>
            </a:r>
          </a:p>
        </p:txBody>
      </p:sp>
    </p:spTree>
    <p:extLst>
      <p:ext uri="{BB962C8B-B14F-4D97-AF65-F5344CB8AC3E}">
        <p14:creationId xmlns:p14="http://schemas.microsoft.com/office/powerpoint/2010/main" val="324032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Homeowner Eligibility</a:t>
            </a:r>
          </a:p>
        </p:txBody>
      </p:sp>
      <p:sp>
        <p:nvSpPr>
          <p:cNvPr id="3" name="Content Placeholder 2"/>
          <p:cNvSpPr>
            <a:spLocks noGrp="1"/>
          </p:cNvSpPr>
          <p:nvPr>
            <p:ph idx="1"/>
          </p:nvPr>
        </p:nvSpPr>
        <p:spPr>
          <a:xfrm>
            <a:off x="618487" y="1324232"/>
            <a:ext cx="10515600" cy="4949567"/>
          </a:xfrm>
        </p:spPr>
        <p:txBody>
          <a:bodyPr>
            <a:normAutofit fontScale="92500" lnSpcReduction="10000"/>
          </a:bodyPr>
          <a:lstStyle/>
          <a:p>
            <a:endParaRPr lang="en-CA" dirty="0"/>
          </a:p>
          <a:p>
            <a:r>
              <a:rPr lang="en-CA" dirty="0"/>
              <a:t>Requirements (</a:t>
            </a:r>
            <a:r>
              <a:rPr lang="en-CA" dirty="0" err="1"/>
              <a:t>O.Reg</a:t>
            </a:r>
            <a:r>
              <a:rPr lang="en-CA" dirty="0"/>
              <a:t> 586/06):</a:t>
            </a:r>
          </a:p>
          <a:p>
            <a:pPr lvl="1"/>
            <a:r>
              <a:rPr lang="en-CA" dirty="0"/>
              <a:t>Applicant is homeowner </a:t>
            </a:r>
          </a:p>
          <a:p>
            <a:pPr lvl="1"/>
            <a:r>
              <a:rPr lang="en-CA" dirty="0"/>
              <a:t>All property owners consent to participation</a:t>
            </a:r>
          </a:p>
          <a:p>
            <a:pPr lvl="1"/>
            <a:r>
              <a:rPr lang="en-CA" dirty="0"/>
              <a:t>Home is in applicable municipality</a:t>
            </a:r>
          </a:p>
          <a:p>
            <a:r>
              <a:rPr lang="en-CA" dirty="0"/>
              <a:t>Suggested requirements:</a:t>
            </a:r>
          </a:p>
          <a:p>
            <a:pPr lvl="1"/>
            <a:r>
              <a:rPr lang="en-CA" dirty="0"/>
              <a:t>Home is a detached, semi-detached or row-house</a:t>
            </a:r>
          </a:p>
          <a:p>
            <a:pPr lvl="1"/>
            <a:r>
              <a:rPr lang="en-CA" dirty="0"/>
              <a:t>Property is in good standing on property taxes and utility bills</a:t>
            </a:r>
          </a:p>
          <a:p>
            <a:r>
              <a:rPr lang="en-CA" dirty="0"/>
              <a:t>Optional:</a:t>
            </a:r>
          </a:p>
          <a:p>
            <a:pPr lvl="1"/>
            <a:r>
              <a:rPr lang="en-CA" dirty="0"/>
              <a:t>Homeowner passes a credit check</a:t>
            </a:r>
          </a:p>
          <a:p>
            <a:pPr lvl="1"/>
            <a:r>
              <a:rPr lang="en-CA" dirty="0"/>
              <a:t>Mortgage lender approval (not recommended)</a:t>
            </a:r>
          </a:p>
        </p:txBody>
      </p:sp>
      <p:pic>
        <p:nvPicPr>
          <p:cNvPr id="6" name="Picture 5">
            <a:extLst>
              <a:ext uri="{FF2B5EF4-FFF2-40B4-BE49-F238E27FC236}">
                <a16:creationId xmlns:a16="http://schemas.microsoft.com/office/drawing/2014/main" id="{3392CB59-9EB4-FE40-8175-CAE28F878FC9}"/>
              </a:ext>
            </a:extLst>
          </p:cNvPr>
          <p:cNvPicPr>
            <a:picLocks noChangeAspect="1"/>
          </p:cNvPicPr>
          <p:nvPr/>
        </p:nvPicPr>
        <p:blipFill>
          <a:blip r:embed="rId3"/>
          <a:stretch>
            <a:fillRect/>
          </a:stretch>
        </p:blipFill>
        <p:spPr>
          <a:xfrm>
            <a:off x="8120631" y="1324232"/>
            <a:ext cx="3581045" cy="2012092"/>
          </a:xfrm>
          <a:prstGeom prst="rect">
            <a:avLst/>
          </a:prstGeom>
        </p:spPr>
      </p:pic>
    </p:spTree>
    <p:extLst>
      <p:ext uri="{BB962C8B-B14F-4D97-AF65-F5344CB8AC3E}">
        <p14:creationId xmlns:p14="http://schemas.microsoft.com/office/powerpoint/2010/main" val="1297550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Mortgage Lender Approval</a:t>
            </a:r>
          </a:p>
        </p:txBody>
      </p:sp>
      <p:sp>
        <p:nvSpPr>
          <p:cNvPr id="3" name="Content Placeholder 2"/>
          <p:cNvSpPr>
            <a:spLocks noGrp="1"/>
          </p:cNvSpPr>
          <p:nvPr>
            <p:ph idx="1"/>
          </p:nvPr>
        </p:nvSpPr>
        <p:spPr/>
        <p:txBody>
          <a:bodyPr>
            <a:normAutofit/>
          </a:bodyPr>
          <a:lstStyle/>
          <a:p>
            <a:r>
              <a:rPr lang="en-CA" dirty="0"/>
              <a:t>Purpose:</a:t>
            </a:r>
          </a:p>
          <a:p>
            <a:pPr lvl="1"/>
            <a:r>
              <a:rPr lang="en-CA" dirty="0"/>
              <a:t>To ensure low risk of default on payments</a:t>
            </a:r>
          </a:p>
          <a:p>
            <a:pPr lvl="1"/>
            <a:r>
              <a:rPr lang="en-CA" dirty="0"/>
              <a:t>To ensure participation in program does not breach mortgage terms</a:t>
            </a:r>
          </a:p>
          <a:p>
            <a:r>
              <a:rPr lang="en-CA" dirty="0"/>
              <a:t>CMHC has not yet issued a formal position on LIC/PACE loans</a:t>
            </a:r>
          </a:p>
          <a:p>
            <a:r>
              <a:rPr lang="en-CA" dirty="0"/>
              <a:t>Proven to be a barrier to participation</a:t>
            </a:r>
          </a:p>
          <a:p>
            <a:pPr lvl="1"/>
            <a:r>
              <a:rPr lang="en-CA" dirty="0"/>
              <a:t>Nearly half of Toronto HELP applicants did not get approval from the mortgage lender</a:t>
            </a:r>
          </a:p>
          <a:p>
            <a:r>
              <a:rPr lang="en-CA" dirty="0"/>
              <a:t>Can delay process/ add to burden</a:t>
            </a:r>
          </a:p>
        </p:txBody>
      </p:sp>
    </p:spTree>
    <p:extLst>
      <p:ext uri="{BB962C8B-B14F-4D97-AF65-F5344CB8AC3E}">
        <p14:creationId xmlns:p14="http://schemas.microsoft.com/office/powerpoint/2010/main" val="2733552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Home Energy Evaluation or Audit</a:t>
            </a:r>
          </a:p>
        </p:txBody>
      </p:sp>
      <p:sp>
        <p:nvSpPr>
          <p:cNvPr id="3" name="Content Placeholder 2"/>
          <p:cNvSpPr>
            <a:spLocks noGrp="1"/>
          </p:cNvSpPr>
          <p:nvPr>
            <p:ph idx="1"/>
          </p:nvPr>
        </p:nvSpPr>
        <p:spPr/>
        <p:txBody>
          <a:bodyPr/>
          <a:lstStyle/>
          <a:p>
            <a:r>
              <a:rPr lang="en-CA" dirty="0"/>
              <a:t>Personalized assessment of home performed by certified energy advisor to provide high impact recommendations</a:t>
            </a:r>
          </a:p>
          <a:p>
            <a:r>
              <a:rPr lang="en-CA" dirty="0"/>
              <a:t>May be performed before and after a retrofit to verify impacts</a:t>
            </a:r>
          </a:p>
          <a:p>
            <a:r>
              <a:rPr lang="en-CA" dirty="0"/>
              <a:t>Can add to retrofit cost and be inconvenient for homeowners</a:t>
            </a:r>
          </a:p>
          <a:p>
            <a:r>
              <a:rPr lang="en-CA" dirty="0"/>
              <a:t>Some areas lack qualified auditors</a:t>
            </a:r>
          </a:p>
          <a:p>
            <a:pPr marL="0" indent="0">
              <a:buNone/>
            </a:pPr>
            <a:endParaRPr lang="en-CA" dirty="0"/>
          </a:p>
        </p:txBody>
      </p:sp>
    </p:spTree>
    <p:extLst>
      <p:ext uri="{BB962C8B-B14F-4D97-AF65-F5344CB8AC3E}">
        <p14:creationId xmlns:p14="http://schemas.microsoft.com/office/powerpoint/2010/main" val="1357915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Eligible Products and Measures</a:t>
            </a:r>
          </a:p>
        </p:txBody>
      </p:sp>
      <p:sp>
        <p:nvSpPr>
          <p:cNvPr id="3" name="Content Placeholder 2"/>
          <p:cNvSpPr>
            <a:spLocks noGrp="1"/>
          </p:cNvSpPr>
          <p:nvPr>
            <p:ph idx="1"/>
          </p:nvPr>
        </p:nvSpPr>
        <p:spPr/>
        <p:txBody>
          <a:bodyPr>
            <a:normAutofit lnSpcReduction="10000"/>
          </a:bodyPr>
          <a:lstStyle/>
          <a:p>
            <a:r>
              <a:rPr lang="en-CA" dirty="0"/>
              <a:t>Projects must improve energy efficiency and reduce GHGs</a:t>
            </a:r>
          </a:p>
          <a:p>
            <a:r>
              <a:rPr lang="en-CA" dirty="0"/>
              <a:t>Useful life of measure should be equal to the financing term</a:t>
            </a:r>
          </a:p>
          <a:p>
            <a:r>
              <a:rPr lang="en-CA" dirty="0"/>
              <a:t>Products should meet regulatory and energy efficiency standards</a:t>
            </a:r>
          </a:p>
          <a:p>
            <a:r>
              <a:rPr lang="en-CA" dirty="0"/>
              <a:t>Many programs have product eligibility lists</a:t>
            </a:r>
          </a:p>
          <a:p>
            <a:endParaRPr lang="en-CA" dirty="0"/>
          </a:p>
          <a:p>
            <a:pPr marL="0" indent="0">
              <a:buNone/>
            </a:pPr>
            <a:r>
              <a:rPr lang="en-CA" dirty="0"/>
              <a:t>Optional:</a:t>
            </a:r>
          </a:p>
          <a:p>
            <a:r>
              <a:rPr lang="en-CA" dirty="0"/>
              <a:t>Use of pre-defined product list or package of measures </a:t>
            </a:r>
          </a:p>
        </p:txBody>
      </p:sp>
    </p:spTree>
    <p:extLst>
      <p:ext uri="{BB962C8B-B14F-4D97-AF65-F5344CB8AC3E}">
        <p14:creationId xmlns:p14="http://schemas.microsoft.com/office/powerpoint/2010/main" val="3965233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Program Management Types</a:t>
            </a:r>
          </a:p>
        </p:txBody>
      </p:sp>
      <p:pic>
        <p:nvPicPr>
          <p:cNvPr id="4" name="Picture 3">
            <a:extLst>
              <a:ext uri="{FF2B5EF4-FFF2-40B4-BE49-F238E27FC236}">
                <a16:creationId xmlns:a16="http://schemas.microsoft.com/office/drawing/2014/main" id="{DAF2F975-202E-7E48-80FB-05F351EEA0A6}"/>
              </a:ext>
            </a:extLst>
          </p:cNvPr>
          <p:cNvPicPr>
            <a:picLocks noChangeAspect="1"/>
          </p:cNvPicPr>
          <p:nvPr/>
        </p:nvPicPr>
        <p:blipFill rotWithShape="1">
          <a:blip r:embed="rId2"/>
          <a:srcRect t="21951" b="12226"/>
          <a:stretch/>
        </p:blipFill>
        <p:spPr>
          <a:xfrm>
            <a:off x="1816100" y="4617289"/>
            <a:ext cx="8147050" cy="2082800"/>
          </a:xfrm>
          <a:prstGeom prst="rect">
            <a:avLst/>
          </a:prstGeom>
        </p:spPr>
      </p:pic>
      <p:graphicFrame>
        <p:nvGraphicFramePr>
          <p:cNvPr id="6" name="Table 5">
            <a:extLst>
              <a:ext uri="{FF2B5EF4-FFF2-40B4-BE49-F238E27FC236}">
                <a16:creationId xmlns:a16="http://schemas.microsoft.com/office/drawing/2014/main" id="{1D20CDB2-8B42-284A-AA5B-C08AE74318EA}"/>
              </a:ext>
            </a:extLst>
          </p:cNvPr>
          <p:cNvGraphicFramePr>
            <a:graphicFrameLocks noGrp="1"/>
          </p:cNvGraphicFramePr>
          <p:nvPr>
            <p:extLst>
              <p:ext uri="{D42A27DB-BD31-4B8C-83A1-F6EECF244321}">
                <p14:modId xmlns:p14="http://schemas.microsoft.com/office/powerpoint/2010/main" val="3233609780"/>
              </p:ext>
            </p:extLst>
          </p:nvPr>
        </p:nvGraphicFramePr>
        <p:xfrm>
          <a:off x="609600" y="1846155"/>
          <a:ext cx="10972800" cy="2771134"/>
        </p:xfrm>
        <a:graphic>
          <a:graphicData uri="http://schemas.openxmlformats.org/drawingml/2006/table">
            <a:tbl>
              <a:tblPr firstRow="1" bandRow="1">
                <a:tableStyleId>{72833802-FEF1-4C79-8D5D-14CF1EAF98D9}</a:tableStyleId>
              </a:tblPr>
              <a:tblGrid>
                <a:gridCol w="5486400">
                  <a:extLst>
                    <a:ext uri="{9D8B030D-6E8A-4147-A177-3AD203B41FA5}">
                      <a16:colId xmlns:a16="http://schemas.microsoft.com/office/drawing/2014/main" val="1740615531"/>
                    </a:ext>
                  </a:extLst>
                </a:gridCol>
                <a:gridCol w="5486400">
                  <a:extLst>
                    <a:ext uri="{9D8B030D-6E8A-4147-A177-3AD203B41FA5}">
                      <a16:colId xmlns:a16="http://schemas.microsoft.com/office/drawing/2014/main" val="4095560157"/>
                    </a:ext>
                  </a:extLst>
                </a:gridCol>
              </a:tblGrid>
              <a:tr h="361111">
                <a:tc>
                  <a:txBody>
                    <a:bodyPr/>
                    <a:lstStyle/>
                    <a:p>
                      <a:pPr algn="ctr"/>
                      <a:r>
                        <a:rPr lang="en-US" dirty="0"/>
                        <a:t>Homeowner Managed</a:t>
                      </a:r>
                    </a:p>
                  </a:txBody>
                  <a:tcPr>
                    <a:solidFill>
                      <a:schemeClr val="tx2"/>
                    </a:solidFill>
                  </a:tcPr>
                </a:tc>
                <a:tc>
                  <a:txBody>
                    <a:bodyPr/>
                    <a:lstStyle/>
                    <a:p>
                      <a:pPr algn="ctr"/>
                      <a:r>
                        <a:rPr lang="en-US" sz="2400" b="1" kern="1200" dirty="0">
                          <a:solidFill>
                            <a:schemeClr val="bg1"/>
                          </a:solidFill>
                          <a:latin typeface="+mn-lt"/>
                          <a:ea typeface="+mn-ea"/>
                          <a:cs typeface="+mn-cs"/>
                        </a:rPr>
                        <a:t>Turnkey Approach</a:t>
                      </a:r>
                    </a:p>
                  </a:txBody>
                  <a:tcPr>
                    <a:solidFill>
                      <a:schemeClr val="tx2"/>
                    </a:solidFill>
                  </a:tcPr>
                </a:tc>
                <a:extLst>
                  <a:ext uri="{0D108BD9-81ED-4DB2-BD59-A6C34878D82A}">
                    <a16:rowId xmlns:a16="http://schemas.microsoft.com/office/drawing/2014/main" val="3486021644"/>
                  </a:ext>
                </a:extLst>
              </a:tr>
              <a:tr h="2313934">
                <a:tc>
                  <a:txBody>
                    <a:bodyPr/>
                    <a:lstStyle/>
                    <a:p>
                      <a:pPr marL="342900" lvl="0" indent="-342900">
                        <a:buFont typeface="Arial" panose="020B0604020202020204" pitchFamily="34" charset="0"/>
                        <a:buChar char="•"/>
                      </a:pPr>
                      <a:r>
                        <a:rPr lang="en-CA" dirty="0"/>
                        <a:t>Customizable- choose from a menu of eligible measures</a:t>
                      </a:r>
                    </a:p>
                    <a:p>
                      <a:pPr marL="342900" lvl="0" indent="-342900">
                        <a:buFont typeface="Arial" panose="020B0604020202020204" pitchFamily="34" charset="0"/>
                        <a:buChar char="•"/>
                      </a:pPr>
                      <a:r>
                        <a:rPr lang="en-CA" dirty="0"/>
                        <a:t>Homeowner hires contractors and manages project </a:t>
                      </a:r>
                    </a:p>
                    <a:p>
                      <a:pPr marL="342900" lvl="0" indent="-342900">
                        <a:buFont typeface="Arial" panose="020B0604020202020204" pitchFamily="34" charset="0"/>
                        <a:buChar char="•"/>
                      </a:pPr>
                      <a:r>
                        <a:rPr lang="en-CA" dirty="0"/>
                        <a:t>May take a few months, may occur during renovations</a:t>
                      </a:r>
                      <a:endParaRPr lang="en-US" dirty="0"/>
                    </a:p>
                  </a:txBody>
                  <a:tcPr>
                    <a:noFill/>
                  </a:tcPr>
                </a:tc>
                <a:tc>
                  <a:txBody>
                    <a:bodyPr/>
                    <a:lstStyle/>
                    <a:p>
                      <a:pPr marL="342900" lvl="0" indent="-342900">
                        <a:buFont typeface="Arial" panose="020B0604020202020204" pitchFamily="34" charset="0"/>
                        <a:buChar char="•"/>
                      </a:pPr>
                      <a:r>
                        <a:rPr lang="en-CA" dirty="0"/>
                        <a:t>Homeowner purchases a standard “package” of retrofit measures</a:t>
                      </a:r>
                    </a:p>
                    <a:p>
                      <a:pPr marL="342900" lvl="0" indent="-342900">
                        <a:buFont typeface="Arial" panose="020B0604020202020204" pitchFamily="34" charset="0"/>
                        <a:buChar char="•"/>
                      </a:pPr>
                      <a:r>
                        <a:rPr lang="en-CA" dirty="0"/>
                        <a:t>Program delivery agent (PDA) manages project</a:t>
                      </a:r>
                    </a:p>
                    <a:p>
                      <a:pPr marL="342900" lvl="0" indent="-342900">
                        <a:buFont typeface="Arial" panose="020B0604020202020204" pitchFamily="34" charset="0"/>
                        <a:buChar char="•"/>
                      </a:pPr>
                      <a:r>
                        <a:rPr lang="en-CA" dirty="0"/>
                        <a:t>Can be completed quickly (~1 week)</a:t>
                      </a:r>
                    </a:p>
                  </a:txBody>
                  <a:tcPr>
                    <a:noFill/>
                  </a:tcPr>
                </a:tc>
                <a:extLst>
                  <a:ext uri="{0D108BD9-81ED-4DB2-BD59-A6C34878D82A}">
                    <a16:rowId xmlns:a16="http://schemas.microsoft.com/office/drawing/2014/main" val="2910761094"/>
                  </a:ext>
                </a:extLst>
              </a:tr>
            </a:tbl>
          </a:graphicData>
        </a:graphic>
      </p:graphicFrame>
    </p:spTree>
    <p:extLst>
      <p:ext uri="{BB962C8B-B14F-4D97-AF65-F5344CB8AC3E}">
        <p14:creationId xmlns:p14="http://schemas.microsoft.com/office/powerpoint/2010/main" val="3023281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Homeowner Managed vs. Turnkey Advantages</a:t>
            </a:r>
          </a:p>
        </p:txBody>
      </p:sp>
      <p:graphicFrame>
        <p:nvGraphicFramePr>
          <p:cNvPr id="5" name="Table 4">
            <a:extLst>
              <a:ext uri="{FF2B5EF4-FFF2-40B4-BE49-F238E27FC236}">
                <a16:creationId xmlns:a16="http://schemas.microsoft.com/office/drawing/2014/main" id="{8C81C26E-1FA8-7045-81F6-52562EF71127}"/>
              </a:ext>
            </a:extLst>
          </p:cNvPr>
          <p:cNvGraphicFramePr>
            <a:graphicFrameLocks noGrp="1"/>
          </p:cNvGraphicFramePr>
          <p:nvPr>
            <p:extLst>
              <p:ext uri="{D42A27DB-BD31-4B8C-83A1-F6EECF244321}">
                <p14:modId xmlns:p14="http://schemas.microsoft.com/office/powerpoint/2010/main" val="3605203306"/>
              </p:ext>
            </p:extLst>
          </p:nvPr>
        </p:nvGraphicFramePr>
        <p:xfrm>
          <a:off x="609600" y="2186811"/>
          <a:ext cx="10972800" cy="3108960"/>
        </p:xfrm>
        <a:graphic>
          <a:graphicData uri="http://schemas.openxmlformats.org/drawingml/2006/table">
            <a:tbl>
              <a:tblPr firstRow="1" bandRow="1">
                <a:tableStyleId>{72833802-FEF1-4C79-8D5D-14CF1EAF98D9}</a:tableStyleId>
              </a:tblPr>
              <a:tblGrid>
                <a:gridCol w="5486400">
                  <a:extLst>
                    <a:ext uri="{9D8B030D-6E8A-4147-A177-3AD203B41FA5}">
                      <a16:colId xmlns:a16="http://schemas.microsoft.com/office/drawing/2014/main" val="1740615531"/>
                    </a:ext>
                  </a:extLst>
                </a:gridCol>
                <a:gridCol w="5486400">
                  <a:extLst>
                    <a:ext uri="{9D8B030D-6E8A-4147-A177-3AD203B41FA5}">
                      <a16:colId xmlns:a16="http://schemas.microsoft.com/office/drawing/2014/main" val="4095560157"/>
                    </a:ext>
                  </a:extLst>
                </a:gridCol>
              </a:tblGrid>
              <a:tr h="361111">
                <a:tc>
                  <a:txBody>
                    <a:bodyPr/>
                    <a:lstStyle/>
                    <a:p>
                      <a:pPr algn="ctr"/>
                      <a:r>
                        <a:rPr lang="en-US" dirty="0"/>
                        <a:t>Homeowner Managed</a:t>
                      </a:r>
                    </a:p>
                  </a:txBody>
                  <a:tcPr>
                    <a:solidFill>
                      <a:schemeClr val="tx2"/>
                    </a:solidFill>
                  </a:tcPr>
                </a:tc>
                <a:tc>
                  <a:txBody>
                    <a:bodyPr/>
                    <a:lstStyle/>
                    <a:p>
                      <a:pPr algn="ctr"/>
                      <a:r>
                        <a:rPr lang="en-US" sz="2400" b="1" kern="1200" dirty="0">
                          <a:solidFill>
                            <a:schemeClr val="bg1"/>
                          </a:solidFill>
                          <a:latin typeface="+mn-lt"/>
                          <a:ea typeface="+mn-ea"/>
                          <a:cs typeface="+mn-cs"/>
                        </a:rPr>
                        <a:t>Turnkey Approach</a:t>
                      </a:r>
                    </a:p>
                  </a:txBody>
                  <a:tcPr>
                    <a:solidFill>
                      <a:schemeClr val="tx2"/>
                    </a:solidFill>
                  </a:tcPr>
                </a:tc>
                <a:extLst>
                  <a:ext uri="{0D108BD9-81ED-4DB2-BD59-A6C34878D82A}">
                    <a16:rowId xmlns:a16="http://schemas.microsoft.com/office/drawing/2014/main" val="3486021644"/>
                  </a:ext>
                </a:extLst>
              </a:tr>
              <a:tr h="2313934">
                <a:tc>
                  <a:txBody>
                    <a:bodyPr/>
                    <a:lstStyle/>
                    <a:p>
                      <a:pPr marL="342900" indent="-342900">
                        <a:buFont typeface="Arial" panose="020B0604020202020204" pitchFamily="34" charset="0"/>
                        <a:buChar char="•"/>
                      </a:pPr>
                      <a:r>
                        <a:rPr lang="en-CA" dirty="0"/>
                        <a:t>Customized to homeowner needs and wants</a:t>
                      </a:r>
                    </a:p>
                    <a:p>
                      <a:pPr marL="342900" indent="-342900">
                        <a:buFont typeface="Arial" panose="020B0604020202020204" pitchFamily="34" charset="0"/>
                        <a:buChar char="•"/>
                      </a:pPr>
                      <a:r>
                        <a:rPr lang="en-CA" dirty="0"/>
                        <a:t>Can be part of larger renovations</a:t>
                      </a:r>
                    </a:p>
                    <a:p>
                      <a:pPr marL="342900" indent="-342900">
                        <a:buFont typeface="Arial" panose="020B0604020202020204" pitchFamily="34" charset="0"/>
                        <a:buChar char="•"/>
                      </a:pPr>
                      <a:r>
                        <a:rPr lang="en-CA" dirty="0"/>
                        <a:t>Allows some DIY</a:t>
                      </a:r>
                    </a:p>
                    <a:p>
                      <a:pPr marL="342900" indent="-342900">
                        <a:buFont typeface="Arial" panose="020B0604020202020204" pitchFamily="34" charset="0"/>
                        <a:buChar char="•"/>
                      </a:pPr>
                      <a:r>
                        <a:rPr lang="en-CA" dirty="0"/>
                        <a:t>Reduces program admin</a:t>
                      </a:r>
                    </a:p>
                    <a:p>
                      <a:pPr marL="342900" indent="-342900">
                        <a:buFont typeface="Arial" panose="020B0604020202020204" pitchFamily="34" charset="0"/>
                        <a:buChar char="•"/>
                      </a:pPr>
                      <a:r>
                        <a:rPr lang="en-CA" dirty="0"/>
                        <a:t>Tradespeople can market program</a:t>
                      </a:r>
                    </a:p>
                    <a:p>
                      <a:pPr marL="342900" lvl="0" indent="-342900">
                        <a:buFont typeface="Arial" panose="020B0604020202020204" pitchFamily="34" charset="0"/>
                        <a:buChar char="•"/>
                      </a:pPr>
                      <a:endParaRPr lang="en-US" dirty="0"/>
                    </a:p>
                  </a:txBody>
                  <a:tcPr>
                    <a:solidFill>
                      <a:schemeClr val="bg1"/>
                    </a:solidFill>
                  </a:tcPr>
                </a:tc>
                <a:tc>
                  <a:txBody>
                    <a:bodyPr/>
                    <a:lstStyle/>
                    <a:p>
                      <a:pPr marL="342900" indent="-342900">
                        <a:buFont typeface="Arial" panose="020B0604020202020204" pitchFamily="34" charset="0"/>
                        <a:buChar char="•"/>
                      </a:pPr>
                      <a:r>
                        <a:rPr lang="en-CA" dirty="0"/>
                        <a:t>Simple for homeowners</a:t>
                      </a:r>
                    </a:p>
                    <a:p>
                      <a:pPr marL="342900" indent="-342900">
                        <a:buFont typeface="Arial" panose="020B0604020202020204" pitchFamily="34" charset="0"/>
                        <a:buChar char="•"/>
                      </a:pPr>
                      <a:r>
                        <a:rPr lang="en-CA" dirty="0"/>
                        <a:t>Can monitor/control work quality</a:t>
                      </a:r>
                    </a:p>
                    <a:p>
                      <a:pPr marL="342900" indent="-342900">
                        <a:buFont typeface="Arial" panose="020B0604020202020204" pitchFamily="34" charset="0"/>
                        <a:buChar char="•"/>
                      </a:pPr>
                      <a:r>
                        <a:rPr lang="en-CA" dirty="0"/>
                        <a:t>Economies and efficiencies of scale</a:t>
                      </a:r>
                    </a:p>
                    <a:p>
                      <a:pPr marL="342900" lvl="0" indent="-342900">
                        <a:buFont typeface="Arial" panose="020B0604020202020204" pitchFamily="34" charset="0"/>
                        <a:buChar char="•"/>
                      </a:pPr>
                      <a:endParaRPr lang="en-CA" dirty="0"/>
                    </a:p>
                  </a:txBody>
                  <a:tcPr>
                    <a:solidFill>
                      <a:schemeClr val="bg1"/>
                    </a:solidFill>
                  </a:tcPr>
                </a:tc>
                <a:extLst>
                  <a:ext uri="{0D108BD9-81ED-4DB2-BD59-A6C34878D82A}">
                    <a16:rowId xmlns:a16="http://schemas.microsoft.com/office/drawing/2014/main" val="2910761094"/>
                  </a:ext>
                </a:extLst>
              </a:tr>
            </a:tbl>
          </a:graphicData>
        </a:graphic>
      </p:graphicFrame>
    </p:spTree>
    <p:extLst>
      <p:ext uri="{BB962C8B-B14F-4D97-AF65-F5344CB8AC3E}">
        <p14:creationId xmlns:p14="http://schemas.microsoft.com/office/powerpoint/2010/main" val="218185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88011"/>
            <a:ext cx="11296073" cy="1143000"/>
          </a:xfrm>
        </p:spPr>
        <p:txBody>
          <a:bodyPr>
            <a:normAutofit fontScale="90000"/>
          </a:bodyPr>
          <a:lstStyle/>
          <a:p>
            <a:r>
              <a:rPr lang="en-CA" dirty="0"/>
              <a:t>Buildings are a major source of GHGs in municipalities</a:t>
            </a:r>
          </a:p>
        </p:txBody>
      </p:sp>
      <p:sp>
        <p:nvSpPr>
          <p:cNvPr id="3" name="Content Placeholder 2"/>
          <p:cNvSpPr>
            <a:spLocks noGrp="1"/>
          </p:cNvSpPr>
          <p:nvPr>
            <p:ph idx="1"/>
          </p:nvPr>
        </p:nvSpPr>
        <p:spPr>
          <a:xfrm>
            <a:off x="609599" y="1792266"/>
            <a:ext cx="10829925" cy="4525433"/>
          </a:xfrm>
        </p:spPr>
        <p:txBody>
          <a:bodyPr>
            <a:normAutofit/>
          </a:bodyPr>
          <a:lstStyle/>
          <a:p>
            <a:r>
              <a:rPr lang="en-CA" dirty="0"/>
              <a:t>Buildings were 22% of Ontario’s GHGs in 2017</a:t>
            </a:r>
          </a:p>
          <a:p>
            <a:r>
              <a:rPr lang="en-CA" dirty="0">
                <a:latin typeface="Calibri" pitchFamily="34" charset="0"/>
              </a:rPr>
              <a:t>Buildings can account for over half of a municipality’s GHG emissions (e.g. 53% in Toronto, 39% in Kingston)</a:t>
            </a:r>
          </a:p>
          <a:p>
            <a:endParaRPr lang="en-CA" dirty="0"/>
          </a:p>
          <a:p>
            <a:pPr marL="0" indent="0">
              <a:buNone/>
            </a:pPr>
            <a:endParaRPr lang="en-CA" dirty="0"/>
          </a:p>
        </p:txBody>
      </p:sp>
      <p:pic>
        <p:nvPicPr>
          <p:cNvPr id="4" name="Picture 3"/>
          <p:cNvPicPr>
            <a:picLocks noChangeAspect="1"/>
          </p:cNvPicPr>
          <p:nvPr/>
        </p:nvPicPr>
        <p:blipFill>
          <a:blip r:embed="rId2"/>
          <a:stretch>
            <a:fillRect/>
          </a:stretch>
        </p:blipFill>
        <p:spPr>
          <a:xfrm>
            <a:off x="1454729" y="3586162"/>
            <a:ext cx="8696325" cy="2524125"/>
          </a:xfrm>
          <a:prstGeom prst="rect">
            <a:avLst/>
          </a:prstGeom>
        </p:spPr>
      </p:pic>
      <p:sp>
        <p:nvSpPr>
          <p:cNvPr id="6" name="TextBox 5"/>
          <p:cNvSpPr txBox="1"/>
          <p:nvPr/>
        </p:nvSpPr>
        <p:spPr>
          <a:xfrm>
            <a:off x="5438774" y="6236739"/>
            <a:ext cx="6276975" cy="369332"/>
          </a:xfrm>
          <a:prstGeom prst="rect">
            <a:avLst/>
          </a:prstGeom>
          <a:noFill/>
        </p:spPr>
        <p:txBody>
          <a:bodyPr wrap="square" rtlCol="0">
            <a:spAutoFit/>
          </a:bodyPr>
          <a:lstStyle/>
          <a:p>
            <a:r>
              <a:rPr lang="en-CA" dirty="0">
                <a:hlinkClick r:id="rId3"/>
              </a:rPr>
              <a:t>Source: </a:t>
            </a:r>
            <a:r>
              <a:rPr lang="en-CA" dirty="0"/>
              <a:t>Kingston 2017 Community GHG Inventory Update</a:t>
            </a:r>
          </a:p>
        </p:txBody>
      </p:sp>
      <p:sp>
        <p:nvSpPr>
          <p:cNvPr id="7" name="Rectangle 6"/>
          <p:cNvSpPr/>
          <p:nvPr/>
        </p:nvSpPr>
        <p:spPr>
          <a:xfrm>
            <a:off x="3952874" y="3586162"/>
            <a:ext cx="2219326" cy="2589322"/>
          </a:xfrm>
          <a:prstGeom prst="rect">
            <a:avLst/>
          </a:prstGeom>
          <a:no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030207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4B20-42AD-3841-BA2E-8E3DC92507E7}"/>
              </a:ext>
            </a:extLst>
          </p:cNvPr>
          <p:cNvSpPr>
            <a:spLocks noGrp="1"/>
          </p:cNvSpPr>
          <p:nvPr>
            <p:ph type="title"/>
          </p:nvPr>
        </p:nvSpPr>
        <p:spPr/>
        <p:txBody>
          <a:bodyPr/>
          <a:lstStyle/>
          <a:p>
            <a:r>
              <a:rPr lang="en-US" dirty="0"/>
              <a:t>Risks to Program Success</a:t>
            </a:r>
          </a:p>
        </p:txBody>
      </p:sp>
      <p:sp>
        <p:nvSpPr>
          <p:cNvPr id="4" name="Slide Number Placeholder 3"/>
          <p:cNvSpPr>
            <a:spLocks noGrp="1"/>
          </p:cNvSpPr>
          <p:nvPr>
            <p:ph type="sldNum" sz="quarter" idx="4294967295"/>
          </p:nvPr>
        </p:nvSpPr>
        <p:spPr>
          <a:xfrm>
            <a:off x="11480800" y="6324600"/>
            <a:ext cx="711200" cy="533400"/>
          </a:xfrm>
        </p:spPr>
        <p:txBody>
          <a:bodyPr/>
          <a:lstStyle/>
          <a:p>
            <a:pPr>
              <a:defRPr/>
            </a:pPr>
            <a:fld id="{DA7A1C77-1E87-43F1-8757-86483A9E80E3}" type="slidenum">
              <a:rPr lang="en-CA" altLang="en-US" smtClean="0"/>
              <a:pPr>
                <a:defRPr/>
              </a:pPr>
              <a:t>30</a:t>
            </a:fld>
            <a:endParaRPr lang="en-CA" altLang="en-US" dirty="0"/>
          </a:p>
        </p:txBody>
      </p:sp>
      <p:sp>
        <p:nvSpPr>
          <p:cNvPr id="16" name="TextBox 15"/>
          <p:cNvSpPr txBox="1"/>
          <p:nvPr/>
        </p:nvSpPr>
        <p:spPr>
          <a:xfrm>
            <a:off x="10210801" y="6452801"/>
            <a:ext cx="381225" cy="276999"/>
          </a:xfrm>
          <a:prstGeom prst="rect">
            <a:avLst/>
          </a:prstGeom>
          <a:noFill/>
        </p:spPr>
        <p:txBody>
          <a:bodyPr wrap="square" rtlCol="0">
            <a:spAutoFit/>
          </a:bodyPr>
          <a:lstStyle/>
          <a:p>
            <a:r>
              <a:rPr lang="en-US" sz="1200" dirty="0">
                <a:solidFill>
                  <a:schemeClr val="bg1"/>
                </a:solidFill>
              </a:rPr>
              <a:t>22</a:t>
            </a:r>
            <a:endParaRPr lang="en-CA" sz="1200" dirty="0">
              <a:solidFill>
                <a:schemeClr val="bg1"/>
              </a:solidFill>
            </a:endParaRPr>
          </a:p>
        </p:txBody>
      </p:sp>
      <p:sp>
        <p:nvSpPr>
          <p:cNvPr id="7" name="Content Placeholder 2">
            <a:extLst>
              <a:ext uri="{FF2B5EF4-FFF2-40B4-BE49-F238E27FC236}">
                <a16:creationId xmlns:a16="http://schemas.microsoft.com/office/drawing/2014/main" id="{6FC4C5DB-BA1F-A044-BF8D-D2C67B7D6A20}"/>
              </a:ext>
            </a:extLst>
          </p:cNvPr>
          <p:cNvSpPr txBox="1">
            <a:spLocks/>
          </p:cNvSpPr>
          <p:nvPr/>
        </p:nvSpPr>
        <p:spPr>
          <a:xfrm>
            <a:off x="609600" y="1875377"/>
            <a:ext cx="10972800" cy="4525433"/>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3200" b="1"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2667"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24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CA" b="0" dirty="0"/>
              <a:t>Lack of uptake by customers and/or municipalities</a:t>
            </a:r>
          </a:p>
          <a:p>
            <a:r>
              <a:rPr lang="en-CA" b="0" dirty="0"/>
              <a:t>Lack of qualified contractors/assessors</a:t>
            </a:r>
          </a:p>
          <a:p>
            <a:r>
              <a:rPr lang="en-CA" b="0" dirty="0"/>
              <a:t>Home resale impact from liens</a:t>
            </a:r>
          </a:p>
          <a:p>
            <a:r>
              <a:rPr lang="en-CA" b="0" dirty="0"/>
              <a:t>Mortgage default/loan loss</a:t>
            </a:r>
          </a:p>
          <a:p>
            <a:r>
              <a:rPr lang="en-CA" b="0" dirty="0"/>
              <a:t>Poor quality work or energy savings not realized </a:t>
            </a:r>
          </a:p>
          <a:p>
            <a:pPr marL="0" indent="0">
              <a:buNone/>
            </a:pPr>
            <a:endParaRPr lang="en-CA" b="0" dirty="0"/>
          </a:p>
        </p:txBody>
      </p:sp>
    </p:spTree>
    <p:extLst>
      <p:ext uri="{BB962C8B-B14F-4D97-AF65-F5344CB8AC3E}">
        <p14:creationId xmlns:p14="http://schemas.microsoft.com/office/powerpoint/2010/main" val="2635845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Stakeholder Engagement</a:t>
            </a:r>
          </a:p>
        </p:txBody>
      </p:sp>
      <p:sp>
        <p:nvSpPr>
          <p:cNvPr id="3" name="Content Placeholder 2"/>
          <p:cNvSpPr>
            <a:spLocks noGrp="1"/>
          </p:cNvSpPr>
          <p:nvPr>
            <p:ph idx="1"/>
          </p:nvPr>
        </p:nvSpPr>
        <p:spPr/>
        <p:txBody>
          <a:bodyPr>
            <a:normAutofit/>
          </a:bodyPr>
          <a:lstStyle/>
          <a:p>
            <a:r>
              <a:rPr lang="en-CA" dirty="0"/>
              <a:t>For successful programs and high uptake, need to work with:</a:t>
            </a:r>
          </a:p>
          <a:p>
            <a:pPr lvl="2"/>
            <a:r>
              <a:rPr lang="en-CA" dirty="0"/>
              <a:t>Municipalities</a:t>
            </a:r>
          </a:p>
          <a:p>
            <a:pPr lvl="2"/>
            <a:r>
              <a:rPr lang="en-CA" dirty="0"/>
              <a:t>Contractors and installers</a:t>
            </a:r>
          </a:p>
          <a:p>
            <a:pPr lvl="2"/>
            <a:r>
              <a:rPr lang="en-CA" dirty="0"/>
              <a:t>Energy auditors or assessors</a:t>
            </a:r>
          </a:p>
          <a:p>
            <a:pPr lvl="2"/>
            <a:r>
              <a:rPr lang="en-CA" dirty="0"/>
              <a:t>Hardware and renovation businesses</a:t>
            </a:r>
          </a:p>
          <a:p>
            <a:pPr lvl="2"/>
            <a:r>
              <a:rPr lang="en-CA" dirty="0"/>
              <a:t>Financial partners</a:t>
            </a:r>
          </a:p>
          <a:p>
            <a:pPr lvl="2"/>
            <a:r>
              <a:rPr lang="en-CA" dirty="0"/>
              <a:t>Outreach and Marketing partners </a:t>
            </a:r>
          </a:p>
          <a:p>
            <a:pPr lvl="2"/>
            <a:r>
              <a:rPr lang="en-CA" dirty="0"/>
              <a:t>Utilities and incentive providers</a:t>
            </a:r>
          </a:p>
          <a:p>
            <a:pPr lvl="2"/>
            <a:r>
              <a:rPr lang="en-CA" dirty="0"/>
              <a:t>Real estate agents</a:t>
            </a:r>
          </a:p>
          <a:p>
            <a:endParaRPr lang="en-CA" dirty="0"/>
          </a:p>
        </p:txBody>
      </p:sp>
    </p:spTree>
    <p:extLst>
      <p:ext uri="{BB962C8B-B14F-4D97-AF65-F5344CB8AC3E}">
        <p14:creationId xmlns:p14="http://schemas.microsoft.com/office/powerpoint/2010/main" val="1600834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Clean Air Partnership’s work on Retrofits</a:t>
            </a:r>
          </a:p>
        </p:txBody>
      </p:sp>
      <p:sp>
        <p:nvSpPr>
          <p:cNvPr id="3" name="Content Placeholder 2"/>
          <p:cNvSpPr>
            <a:spLocks noGrp="1"/>
          </p:cNvSpPr>
          <p:nvPr>
            <p:ph idx="1"/>
          </p:nvPr>
        </p:nvSpPr>
        <p:spPr/>
        <p:txBody>
          <a:bodyPr/>
          <a:lstStyle/>
          <a:p>
            <a:r>
              <a:rPr lang="en-CA" dirty="0"/>
              <a:t>The 2013 Collaboration on Home Energy Efficiency Retrofits in Ontario (CHEERIO) project included 20 Ontario municipalities jointly exploring the opportunities and risks (managed by Clean Air Partnership)</a:t>
            </a:r>
          </a:p>
          <a:p>
            <a:r>
              <a:rPr lang="en-CA" dirty="0"/>
              <a:t>The Climate Action Support Centre is the most recent  project by CAP working with a group of 8 municipalities to collaborate on a toolkit to facilitate pilot residential retrofit program</a:t>
            </a:r>
          </a:p>
        </p:txBody>
      </p:sp>
    </p:spTree>
    <p:extLst>
      <p:ext uri="{BB962C8B-B14F-4D97-AF65-F5344CB8AC3E}">
        <p14:creationId xmlns:p14="http://schemas.microsoft.com/office/powerpoint/2010/main" val="1223684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B958E72-7D62-5D4E-A5FB-7D71B7CAEC91}"/>
              </a:ext>
            </a:extLst>
          </p:cNvPr>
          <p:cNvSpPr>
            <a:spLocks noGrp="1"/>
          </p:cNvSpPr>
          <p:nvPr>
            <p:ph type="ctrTitle"/>
          </p:nvPr>
        </p:nvSpPr>
        <p:spPr/>
        <p:txBody>
          <a:bodyPr/>
          <a:lstStyle/>
          <a:p>
            <a:r>
              <a:rPr lang="en-US" dirty="0"/>
              <a:t>Thank you!</a:t>
            </a:r>
          </a:p>
        </p:txBody>
      </p:sp>
      <p:sp>
        <p:nvSpPr>
          <p:cNvPr id="11" name="Subtitle 10">
            <a:extLst>
              <a:ext uri="{FF2B5EF4-FFF2-40B4-BE49-F238E27FC236}">
                <a16:creationId xmlns:a16="http://schemas.microsoft.com/office/drawing/2014/main" id="{114E18FB-75E5-A945-9C00-FC10A84EC5D4}"/>
              </a:ext>
            </a:extLst>
          </p:cNvPr>
          <p:cNvSpPr>
            <a:spLocks noGrp="1"/>
          </p:cNvSpPr>
          <p:nvPr>
            <p:ph type="subTitle" idx="1"/>
          </p:nvPr>
        </p:nvSpPr>
        <p:spPr/>
        <p:txBody>
          <a:bodyPr/>
          <a:lstStyle/>
          <a:p>
            <a:r>
              <a:rPr lang="en-US" dirty="0"/>
              <a:t>Vanessa Cipriani</a:t>
            </a:r>
          </a:p>
          <a:p>
            <a:r>
              <a:rPr lang="en-US" dirty="0">
                <a:hlinkClick r:id="rId2"/>
              </a:rPr>
              <a:t>vcipriani@cleanairpartnership.org</a:t>
            </a:r>
            <a:endParaRPr lang="en-US" dirty="0"/>
          </a:p>
          <a:p>
            <a:r>
              <a:rPr lang="en-US" dirty="0">
                <a:hlinkClick r:id="rId3"/>
              </a:rPr>
              <a:t>www.cleanairpartnership.org</a:t>
            </a:r>
            <a:endParaRPr lang="en-US" dirty="0"/>
          </a:p>
          <a:p>
            <a:endParaRPr lang="en-US" dirty="0"/>
          </a:p>
        </p:txBody>
      </p:sp>
      <p:sp>
        <p:nvSpPr>
          <p:cNvPr id="4" name="Slide Number Placeholder 3">
            <a:extLst>
              <a:ext uri="{FF2B5EF4-FFF2-40B4-BE49-F238E27FC236}">
                <a16:creationId xmlns:a16="http://schemas.microsoft.com/office/drawing/2014/main" id="{DC39C030-85BA-7146-AA7F-B7F0B6D0473C}"/>
              </a:ext>
            </a:extLst>
          </p:cNvPr>
          <p:cNvSpPr>
            <a:spLocks noGrp="1"/>
          </p:cNvSpPr>
          <p:nvPr>
            <p:ph type="sldNum" sz="quarter" idx="4294967295"/>
          </p:nvPr>
        </p:nvSpPr>
        <p:spPr>
          <a:xfrm>
            <a:off x="11480800" y="6324600"/>
            <a:ext cx="711200" cy="533400"/>
          </a:xfrm>
        </p:spPr>
        <p:txBody>
          <a:bodyPr/>
          <a:lstStyle/>
          <a:p>
            <a:fld id="{DA7A1C77-1E87-43F1-8757-86483A9E80E3}" type="slidenum">
              <a:rPr lang="en-CA" altLang="en-US" smtClean="0"/>
              <a:pPr/>
              <a:t>33</a:t>
            </a:fld>
            <a:endParaRPr lang="en-CA" altLang="en-US" dirty="0"/>
          </a:p>
        </p:txBody>
      </p:sp>
    </p:spTree>
    <p:extLst>
      <p:ext uri="{BB962C8B-B14F-4D97-AF65-F5344CB8AC3E}">
        <p14:creationId xmlns:p14="http://schemas.microsoft.com/office/powerpoint/2010/main" val="106631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Rationale for Retrofits</a:t>
            </a:r>
          </a:p>
        </p:txBody>
      </p:sp>
      <p:sp>
        <p:nvSpPr>
          <p:cNvPr id="3" name="Content Placeholder 2"/>
          <p:cNvSpPr>
            <a:spLocks noGrp="1"/>
          </p:cNvSpPr>
          <p:nvPr>
            <p:ph idx="1"/>
          </p:nvPr>
        </p:nvSpPr>
        <p:spPr/>
        <p:txBody>
          <a:bodyPr/>
          <a:lstStyle/>
          <a:p>
            <a:pPr>
              <a:spcAft>
                <a:spcPts val="1800"/>
              </a:spcAft>
            </a:pPr>
            <a:r>
              <a:rPr lang="en-CA" dirty="0">
                <a:latin typeface="Calibri" pitchFamily="34" charset="0"/>
              </a:rPr>
              <a:t>Energy use in buildings is a considerable cost to citizens annually (for example, $4.5B in Toronto, or $1,720 per person per year)</a:t>
            </a:r>
          </a:p>
          <a:p>
            <a:pPr>
              <a:spcAft>
                <a:spcPts val="1800"/>
              </a:spcAft>
            </a:pPr>
            <a:r>
              <a:rPr lang="en-CA" dirty="0">
                <a:latin typeface="Calibri" pitchFamily="34" charset="0"/>
              </a:rPr>
              <a:t>The vast majority of energy spending does not stay in the municipality (80% of Toronto’s energy spending leaves the city, draining $3.5bn from the local economy annually, $1338 per person per year)</a:t>
            </a:r>
          </a:p>
          <a:p>
            <a:endParaRPr lang="en-CA" dirty="0"/>
          </a:p>
        </p:txBody>
      </p:sp>
    </p:spTree>
    <p:extLst>
      <p:ext uri="{BB962C8B-B14F-4D97-AF65-F5344CB8AC3E}">
        <p14:creationId xmlns:p14="http://schemas.microsoft.com/office/powerpoint/2010/main" val="392416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63257-47E1-1E49-A970-C9D73E90FCAA}"/>
              </a:ext>
            </a:extLst>
          </p:cNvPr>
          <p:cNvSpPr>
            <a:spLocks noGrp="1"/>
          </p:cNvSpPr>
          <p:nvPr>
            <p:ph type="title"/>
          </p:nvPr>
        </p:nvSpPr>
        <p:spPr/>
        <p:txBody>
          <a:bodyPr/>
          <a:lstStyle/>
          <a:p>
            <a:r>
              <a:rPr lang="en-US" dirty="0"/>
              <a:t>Retrofits are needed Now</a:t>
            </a:r>
          </a:p>
        </p:txBody>
      </p:sp>
      <p:sp>
        <p:nvSpPr>
          <p:cNvPr id="5" name="Content Placeholder 4">
            <a:extLst>
              <a:ext uri="{FF2B5EF4-FFF2-40B4-BE49-F238E27FC236}">
                <a16:creationId xmlns:a16="http://schemas.microsoft.com/office/drawing/2014/main" id="{B25BFE69-85E1-604F-9BC3-0BD544EAEC40}"/>
              </a:ext>
            </a:extLst>
          </p:cNvPr>
          <p:cNvSpPr>
            <a:spLocks noGrp="1"/>
          </p:cNvSpPr>
          <p:nvPr>
            <p:ph idx="1"/>
          </p:nvPr>
        </p:nvSpPr>
        <p:spPr/>
        <p:txBody>
          <a:bodyPr/>
          <a:lstStyle/>
          <a:p>
            <a:r>
              <a:rPr lang="en-CA" dirty="0"/>
              <a:t>There are 3.7 million single-detached and single-attached households in Ontario </a:t>
            </a:r>
          </a:p>
          <a:p>
            <a:r>
              <a:rPr lang="en-CA" dirty="0"/>
              <a:t>To reach a modest target - 60% of homes energy efficient by 2050 - Ontario would have to perform deep energy efficiency renovations in 2% of homes every year starting in 2019 (or 74,000 home renovations per year)</a:t>
            </a:r>
          </a:p>
          <a:p>
            <a:r>
              <a:rPr lang="en-CA" dirty="0"/>
              <a:t>This would need many new skilled workers</a:t>
            </a:r>
            <a:endParaRPr lang="en-US" dirty="0"/>
          </a:p>
        </p:txBody>
      </p:sp>
    </p:spTree>
    <p:extLst>
      <p:ext uri="{BB962C8B-B14F-4D97-AF65-F5344CB8AC3E}">
        <p14:creationId xmlns:p14="http://schemas.microsoft.com/office/powerpoint/2010/main" val="127329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90ADA3-9AE1-894F-A06F-372ADBB10286}"/>
              </a:ext>
            </a:extLst>
          </p:cNvPr>
          <p:cNvSpPr>
            <a:spLocks noGrp="1"/>
          </p:cNvSpPr>
          <p:nvPr>
            <p:ph type="title"/>
          </p:nvPr>
        </p:nvSpPr>
        <p:spPr/>
        <p:txBody>
          <a:bodyPr/>
          <a:lstStyle/>
          <a:p>
            <a:r>
              <a:rPr lang="en-US" dirty="0"/>
              <a:t>Retrofits Focused on the Building Envelope</a:t>
            </a:r>
          </a:p>
        </p:txBody>
      </p:sp>
      <p:pic>
        <p:nvPicPr>
          <p:cNvPr id="6" name="Picture 5">
            <a:extLst>
              <a:ext uri="{FF2B5EF4-FFF2-40B4-BE49-F238E27FC236}">
                <a16:creationId xmlns:a16="http://schemas.microsoft.com/office/drawing/2014/main" id="{9A5909B7-7260-A944-BEB7-77E6CD17BA5F}"/>
              </a:ext>
            </a:extLst>
          </p:cNvPr>
          <p:cNvPicPr>
            <a:picLocks noChangeAspect="1"/>
          </p:cNvPicPr>
          <p:nvPr/>
        </p:nvPicPr>
        <p:blipFill>
          <a:blip r:embed="rId2"/>
          <a:stretch>
            <a:fillRect/>
          </a:stretch>
        </p:blipFill>
        <p:spPr>
          <a:xfrm>
            <a:off x="1148011" y="1568494"/>
            <a:ext cx="8980239" cy="4701495"/>
          </a:xfrm>
          <a:prstGeom prst="rect">
            <a:avLst/>
          </a:prstGeom>
        </p:spPr>
      </p:pic>
    </p:spTree>
    <p:extLst>
      <p:ext uri="{BB962C8B-B14F-4D97-AF65-F5344CB8AC3E}">
        <p14:creationId xmlns:p14="http://schemas.microsoft.com/office/powerpoint/2010/main" val="360663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Benefits of retrofits: For the Homeowner</a:t>
            </a:r>
          </a:p>
        </p:txBody>
      </p:sp>
      <p:sp>
        <p:nvSpPr>
          <p:cNvPr id="4" name="Content Placeholder 2"/>
          <p:cNvSpPr txBox="1">
            <a:spLocks/>
          </p:cNvSpPr>
          <p:nvPr/>
        </p:nvSpPr>
        <p:spPr>
          <a:xfrm>
            <a:off x="5801032" y="1513711"/>
            <a:ext cx="518254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a:p>
            <a:endParaRPr lang="en-CA" dirty="0"/>
          </a:p>
          <a:p>
            <a:endParaRPr lang="en-CA" dirty="0"/>
          </a:p>
        </p:txBody>
      </p:sp>
      <p:sp>
        <p:nvSpPr>
          <p:cNvPr id="6" name="Content Placeholder 2"/>
          <p:cNvSpPr txBox="1">
            <a:spLocks/>
          </p:cNvSpPr>
          <p:nvPr/>
        </p:nvSpPr>
        <p:spPr>
          <a:xfrm>
            <a:off x="609600" y="1513711"/>
            <a:ext cx="11050253" cy="47887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09585">
              <a:spcBef>
                <a:spcPct val="20000"/>
              </a:spcBef>
              <a:buNone/>
            </a:pPr>
            <a:endParaRPr lang="en-CA" sz="3200" b="1" dirty="0">
              <a:solidFill>
                <a:schemeClr val="tx1"/>
              </a:solidFill>
            </a:endParaRPr>
          </a:p>
          <a:p>
            <a:pPr marL="457189" indent="-457189" defTabSz="609585">
              <a:spcBef>
                <a:spcPct val="20000"/>
              </a:spcBef>
              <a:buFont typeface="Arial"/>
              <a:buChar char="•"/>
            </a:pPr>
            <a:r>
              <a:rPr lang="en-CA" sz="3200" b="1" dirty="0">
                <a:solidFill>
                  <a:schemeClr val="tx1"/>
                </a:solidFill>
              </a:rPr>
              <a:t>Utility bill savings</a:t>
            </a:r>
          </a:p>
          <a:p>
            <a:pPr marL="457189" indent="-457189" defTabSz="609585">
              <a:spcBef>
                <a:spcPct val="20000"/>
              </a:spcBef>
              <a:buFont typeface="Arial"/>
              <a:buChar char="•"/>
            </a:pPr>
            <a:r>
              <a:rPr lang="en-CA" sz="3200" b="1" dirty="0">
                <a:solidFill>
                  <a:schemeClr val="tx1"/>
                </a:solidFill>
              </a:rPr>
              <a:t>More comfortable and healthier home</a:t>
            </a:r>
          </a:p>
          <a:p>
            <a:pPr marL="457189" indent="-457189" defTabSz="609585">
              <a:spcBef>
                <a:spcPct val="20000"/>
              </a:spcBef>
              <a:buFont typeface="Arial"/>
              <a:buChar char="•"/>
            </a:pPr>
            <a:r>
              <a:rPr lang="en-CA" sz="3200" b="1" dirty="0">
                <a:solidFill>
                  <a:schemeClr val="tx1"/>
                </a:solidFill>
              </a:rPr>
              <a:t>Increased property value</a:t>
            </a:r>
          </a:p>
          <a:p>
            <a:pPr marL="457189" indent="-457189" defTabSz="609585">
              <a:spcBef>
                <a:spcPct val="20000"/>
              </a:spcBef>
              <a:buFont typeface="Arial"/>
              <a:buChar char="•"/>
            </a:pPr>
            <a:r>
              <a:rPr lang="en-CA" sz="3200" b="1" dirty="0">
                <a:solidFill>
                  <a:schemeClr val="tx1"/>
                </a:solidFill>
              </a:rPr>
              <a:t>Reduced vulnerability to energy price fluctuations</a:t>
            </a:r>
          </a:p>
          <a:p>
            <a:pPr marL="457189" indent="-457189" defTabSz="609585">
              <a:spcBef>
                <a:spcPct val="20000"/>
              </a:spcBef>
              <a:buFont typeface="Arial"/>
              <a:buChar char="•"/>
            </a:pPr>
            <a:r>
              <a:rPr lang="en-CA" sz="3200" b="1" dirty="0">
                <a:solidFill>
                  <a:schemeClr val="tx1"/>
                </a:solidFill>
              </a:rPr>
              <a:t>Greater resilience to power outages and extreme temperatures</a:t>
            </a:r>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640359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Benefits of retrofits: For the Municipality</a:t>
            </a:r>
          </a:p>
        </p:txBody>
      </p:sp>
      <p:sp>
        <p:nvSpPr>
          <p:cNvPr id="5" name="Content Placeholder 4"/>
          <p:cNvSpPr>
            <a:spLocks noGrp="1"/>
          </p:cNvSpPr>
          <p:nvPr>
            <p:ph idx="1"/>
          </p:nvPr>
        </p:nvSpPr>
        <p:spPr/>
        <p:txBody>
          <a:bodyPr/>
          <a:lstStyle/>
          <a:p>
            <a:r>
              <a:rPr lang="en-US" dirty="0"/>
              <a:t>Reduces municipal GHGs</a:t>
            </a:r>
          </a:p>
          <a:p>
            <a:r>
              <a:rPr lang="en-US" dirty="0"/>
              <a:t>Increases property tax revenue from improved local building stock</a:t>
            </a:r>
          </a:p>
          <a:p>
            <a:r>
              <a:rPr lang="en-US" dirty="0"/>
              <a:t>Generates local economic benefits and jobs</a:t>
            </a:r>
          </a:p>
          <a:p>
            <a:r>
              <a:rPr lang="en-US" dirty="0"/>
              <a:t>Reduces pressures on energy infrastructure</a:t>
            </a:r>
          </a:p>
          <a:p>
            <a:r>
              <a:rPr lang="en-US" dirty="0"/>
              <a:t>Reduces local air pollution</a:t>
            </a:r>
            <a:endParaRPr lang="en-CA" dirty="0"/>
          </a:p>
        </p:txBody>
      </p:sp>
    </p:spTree>
    <p:extLst>
      <p:ext uri="{BB962C8B-B14F-4D97-AF65-F5344CB8AC3E}">
        <p14:creationId xmlns:p14="http://schemas.microsoft.com/office/powerpoint/2010/main" val="411375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77B93-0901-0542-BB3A-9AD5DAC0CD03}"/>
              </a:ext>
            </a:extLst>
          </p:cNvPr>
          <p:cNvPicPr>
            <a:picLocks noChangeAspect="1"/>
          </p:cNvPicPr>
          <p:nvPr/>
        </p:nvPicPr>
        <p:blipFill rotWithShape="1">
          <a:blip r:embed="rId2"/>
          <a:srcRect l="2195" t="10370" b="2778"/>
          <a:stretch/>
        </p:blipFill>
        <p:spPr>
          <a:xfrm>
            <a:off x="2066925" y="588011"/>
            <a:ext cx="8058150" cy="6283080"/>
          </a:xfrm>
          <a:prstGeom prst="rect">
            <a:avLst/>
          </a:prstGeom>
        </p:spPr>
      </p:pic>
      <p:sp>
        <p:nvSpPr>
          <p:cNvPr id="5" name="Title 4">
            <a:extLst>
              <a:ext uri="{FF2B5EF4-FFF2-40B4-BE49-F238E27FC236}">
                <a16:creationId xmlns:a16="http://schemas.microsoft.com/office/drawing/2014/main" id="{4EFADA54-3FE1-8542-877A-9A6DF1F2A068}"/>
              </a:ext>
            </a:extLst>
          </p:cNvPr>
          <p:cNvSpPr>
            <a:spLocks noGrp="1"/>
          </p:cNvSpPr>
          <p:nvPr>
            <p:ph type="title"/>
          </p:nvPr>
        </p:nvSpPr>
        <p:spPr/>
        <p:txBody>
          <a:bodyPr>
            <a:normAutofit/>
          </a:bodyPr>
          <a:lstStyle/>
          <a:p>
            <a:r>
              <a:rPr lang="en-US" dirty="0"/>
              <a:t>Benefits of Retrofits</a:t>
            </a:r>
          </a:p>
        </p:txBody>
      </p:sp>
    </p:spTree>
    <p:extLst>
      <p:ext uri="{BB962C8B-B14F-4D97-AF65-F5344CB8AC3E}">
        <p14:creationId xmlns:p14="http://schemas.microsoft.com/office/powerpoint/2010/main" val="3245375586"/>
      </p:ext>
    </p:extLst>
  </p:cSld>
  <p:clrMapOvr>
    <a:masterClrMapping/>
  </p:clrMapOvr>
</p:sld>
</file>

<file path=ppt/theme/theme1.xml><?xml version="1.0" encoding="utf-8"?>
<a:theme xmlns:a="http://schemas.openxmlformats.org/drawingml/2006/main" name="CAP Master Slides">
  <a:themeElements>
    <a:clrScheme name="CAP Brand">
      <a:dk1>
        <a:srgbClr val="34505E"/>
      </a:dk1>
      <a:lt1>
        <a:sysClr val="window" lastClr="FFFFFF"/>
      </a:lt1>
      <a:dk2>
        <a:srgbClr val="1D6BB5"/>
      </a:dk2>
      <a:lt2>
        <a:srgbClr val="6D6E71"/>
      </a:lt2>
      <a:accent1>
        <a:srgbClr val="2C868E"/>
      </a:accent1>
      <a:accent2>
        <a:srgbClr val="92B6D8"/>
      </a:accent2>
      <a:accent3>
        <a:srgbClr val="789359"/>
      </a:accent3>
      <a:accent4>
        <a:srgbClr val="F5964F"/>
      </a:accent4>
      <a:accent5>
        <a:srgbClr val="71B7C5"/>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NER SLIDES">
  <a:themeElements>
    <a:clrScheme name="CAP Brand">
      <a:dk1>
        <a:srgbClr val="34505E"/>
      </a:dk1>
      <a:lt1>
        <a:sysClr val="window" lastClr="FFFFFF"/>
      </a:lt1>
      <a:dk2>
        <a:srgbClr val="1D6BB5"/>
      </a:dk2>
      <a:lt2>
        <a:srgbClr val="6D6E71"/>
      </a:lt2>
      <a:accent1>
        <a:srgbClr val="2C868E"/>
      </a:accent1>
      <a:accent2>
        <a:srgbClr val="92B6D8"/>
      </a:accent2>
      <a:accent3>
        <a:srgbClr val="789359"/>
      </a:accent3>
      <a:accent4>
        <a:srgbClr val="F5964F"/>
      </a:accent4>
      <a:accent5>
        <a:srgbClr val="71B7C5"/>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 Master Slides</Template>
  <TotalTime>3046</TotalTime>
  <Words>2435</Words>
  <Application>Microsoft Macintosh PowerPoint</Application>
  <PresentationFormat>Widescreen</PresentationFormat>
  <Paragraphs>309</Paragraphs>
  <Slides>33</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Century Gothic</vt:lpstr>
      <vt:lpstr>CAP Master Slides</vt:lpstr>
      <vt:lpstr>INNER SLIDES</vt:lpstr>
      <vt:lpstr>Using Local Improvement Charges (LIC) to Finance Residential Energy Efficiency Retrofits</vt:lpstr>
      <vt:lpstr>Municipalities are Committing to Climate Action</vt:lpstr>
      <vt:lpstr>Buildings are a major source of GHGs in municipalities</vt:lpstr>
      <vt:lpstr>Rationale for Retrofits</vt:lpstr>
      <vt:lpstr>Retrofits are needed Now</vt:lpstr>
      <vt:lpstr>Retrofits Focused on the Building Envelope</vt:lpstr>
      <vt:lpstr>Benefits of retrofits: For the Homeowner</vt:lpstr>
      <vt:lpstr>Benefits of retrofits: For the Municipality</vt:lpstr>
      <vt:lpstr>Benefits of Retrofits</vt:lpstr>
      <vt:lpstr>Barriers to retrofits</vt:lpstr>
      <vt:lpstr>LIC/PACE – a municipal financial tool for encouraging retrofits</vt:lpstr>
      <vt:lpstr>LIC/PACE – a financing solution</vt:lpstr>
      <vt:lpstr>LIC/PACE – how they work</vt:lpstr>
      <vt:lpstr>LIC/PACE - advantages</vt:lpstr>
      <vt:lpstr>LIC/PACE - challenges</vt:lpstr>
      <vt:lpstr>Toronto LIC program: Home Energy Loan Program (HELP)</vt:lpstr>
      <vt:lpstr>Home Energy Improvements covered by HELP</vt:lpstr>
      <vt:lpstr>LIC/PACE – Nova Scotia example</vt:lpstr>
      <vt:lpstr>LIC/PACE – Quebec example</vt:lpstr>
      <vt:lpstr>LIC/PACE – Edmonton (TBD)</vt:lpstr>
      <vt:lpstr>LIC/PACE – US example</vt:lpstr>
      <vt:lpstr>LIC/PACE program design elements</vt:lpstr>
      <vt:lpstr>Target Homes</vt:lpstr>
      <vt:lpstr>Homeowner Eligibility</vt:lpstr>
      <vt:lpstr>Mortgage Lender Approval</vt:lpstr>
      <vt:lpstr>Home Energy Evaluation or Audit</vt:lpstr>
      <vt:lpstr>Eligible Products and Measures</vt:lpstr>
      <vt:lpstr>Program Management Types</vt:lpstr>
      <vt:lpstr>Homeowner Managed vs. Turnkey Advantages</vt:lpstr>
      <vt:lpstr>Risks to Program Success</vt:lpstr>
      <vt:lpstr>Stakeholder Engagement</vt:lpstr>
      <vt:lpstr>Clean Air Partnership’s work on Retrofits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CASC Green Development Standards</dc:title>
  <dc:creator>Vanessa Cipriani</dc:creator>
  <cp:lastModifiedBy>Kevin Behan</cp:lastModifiedBy>
  <cp:revision>92</cp:revision>
  <dcterms:created xsi:type="dcterms:W3CDTF">2019-09-09T18:47:10Z</dcterms:created>
  <dcterms:modified xsi:type="dcterms:W3CDTF">2019-10-04T05:21:27Z</dcterms:modified>
</cp:coreProperties>
</file>